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0" r:id="rId1"/>
  </p:sldMasterIdLst>
  <p:sldIdLst>
    <p:sldId id="256" r:id="rId2"/>
    <p:sldId id="257" r:id="rId3"/>
    <p:sldId id="258" r:id="rId4"/>
    <p:sldId id="260" r:id="rId5"/>
    <p:sldId id="259"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Nikita%20Sharma\Desktop\BDM\BDMFinal.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Nikita%20Sharma\Desktop\BDM\BDMFina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Nikita%20Sharma\Desktop\BDM\BDMFinal.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IN"/>
              <a:t>70% of the total revenue</a:t>
            </a:r>
          </a:p>
        </c:rich>
      </c:tx>
      <c:layout>
        <c:manualLayout>
          <c:xMode val="edge"/>
          <c:yMode val="edge"/>
          <c:x val="0.32732633420822399"/>
          <c:y val="2.3148148148148147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en-US"/>
        </a:p>
      </c:txPr>
    </c:title>
    <c:autoTitleDeleted val="0"/>
    <c:plotArea>
      <c:layout>
        <c:manualLayout>
          <c:layoutTarget val="inner"/>
          <c:xMode val="edge"/>
          <c:yMode val="edge"/>
          <c:x val="0.20855758821442488"/>
          <c:y val="0.12541666666666668"/>
          <c:w val="0.64266679995454246"/>
          <c:h val="0.39949584426946633"/>
        </c:manualLayout>
      </c:layout>
      <c:barChart>
        <c:barDir val="col"/>
        <c:grouping val="clustered"/>
        <c:varyColors val="0"/>
        <c:ser>
          <c:idx val="0"/>
          <c:order val="0"/>
          <c:spPr>
            <a:solidFill>
              <a:schemeClr val="accent1"/>
            </a:solidFill>
            <a:ln>
              <a:noFill/>
            </a:ln>
            <a:effectLst/>
          </c:spPr>
          <c:invertIfNegative val="0"/>
          <c:cat>
            <c:strRef>
              <c:f>'Sales Revenue'!$D$4:$D$57</c:f>
              <c:strCache>
                <c:ptCount val="54"/>
                <c:pt idx="0">
                  <c:v>S.S Utensils</c:v>
                </c:pt>
                <c:pt idx="1">
                  <c:v>EDGE 1200 mm Brown CF</c:v>
                </c:pt>
                <c:pt idx="2">
                  <c:v>EDGE 1200 mm White CF</c:v>
                </c:pt>
                <c:pt idx="3">
                  <c:v>S S Utensils</c:v>
                </c:pt>
                <c:pt idx="4">
                  <c:v>Thermosteel 1000 ML</c:v>
                </c:pt>
                <c:pt idx="5">
                  <c:v>Kool Stallion 10</c:v>
                </c:pt>
                <c:pt idx="6">
                  <c:v>T-Series Cooler TST-550 55 Ltr HC</c:v>
                </c:pt>
                <c:pt idx="7">
                  <c:v>SS Utensils</c:v>
                </c:pt>
                <c:pt idx="8">
                  <c:v>MS Strainer</c:v>
                </c:pt>
                <c:pt idx="9">
                  <c:v>VG400</c:v>
                </c:pt>
                <c:pt idx="10">
                  <c:v>Frendz Ceiling Fan CF-086</c:v>
                </c:pt>
                <c:pt idx="11">
                  <c:v>Eveready LED Panel 2X2 36 Watt</c:v>
                </c:pt>
                <c:pt idx="12">
                  <c:v>Rover Water Jug - 22</c:v>
                </c:pt>
                <c:pt idx="13">
                  <c:v>LED Adore 7W B22 CDL 3 Star Lamp</c:v>
                </c:pt>
                <c:pt idx="14">
                  <c:v>PNB Deep Dibba</c:v>
                </c:pt>
                <c:pt idx="15">
                  <c:v>GS CS3B Black</c:v>
                </c:pt>
                <c:pt idx="16">
                  <c:v>Rover Water Jug -12</c:v>
                </c:pt>
                <c:pt idx="17">
                  <c:v>HC2000</c:v>
                </c:pt>
                <c:pt idx="18">
                  <c:v>Rover Water Jug - 18</c:v>
                </c:pt>
                <c:pt idx="19">
                  <c:v>Royal Fridge Bottle</c:v>
                </c:pt>
                <c:pt idx="20">
                  <c:v>New Shakti Glasslined 15L V SWH</c:v>
                </c:pt>
                <c:pt idx="21">
                  <c:v>Marvel 1500</c:v>
                </c:pt>
                <c:pt idx="22">
                  <c:v>Rover Water Jug -18</c:v>
                </c:pt>
                <c:pt idx="23">
                  <c:v>Viva Tuff Jug 1500</c:v>
                </c:pt>
                <c:pt idx="24">
                  <c:v>Rover Water Jug - 12</c:v>
                </c:pt>
                <c:pt idx="25">
                  <c:v>Kenstar Cooler Slimline Super</c:v>
                </c:pt>
                <c:pt idx="26">
                  <c:v>T-Series Cooler TST-707 70 Ltr HC</c:v>
                </c:pt>
                <c:pt idx="27">
                  <c:v>S.S Puri Press Large</c:v>
                </c:pt>
                <c:pt idx="28">
                  <c:v>Thermosteel 500ML</c:v>
                </c:pt>
                <c:pt idx="29">
                  <c:v>RH QH800 Black</c:v>
                </c:pt>
                <c:pt idx="30">
                  <c:v>Tray Imperial Small</c:v>
                </c:pt>
                <c:pt idx="31">
                  <c:v>Inox Pressure Cooker 3.5Ltr I/B</c:v>
                </c:pt>
                <c:pt idx="32">
                  <c:v>Glass Royal PNB</c:v>
                </c:pt>
                <c:pt idx="33">
                  <c:v>Prestige Pressure Cooker 5Lt White Handi</c:v>
                </c:pt>
                <c:pt idx="34">
                  <c:v>Thermosteel 500 ML</c:v>
                </c:pt>
                <c:pt idx="35">
                  <c:v>Glass Damroo</c:v>
                </c:pt>
                <c:pt idx="36">
                  <c:v>Baltra Induction Cooker Acosta Pro BIC-120</c:v>
                </c:pt>
                <c:pt idx="37">
                  <c:v>Cista Room Heater White 2000W</c:v>
                </c:pt>
                <c:pt idx="38">
                  <c:v>Sospan PNB C.B</c:v>
                </c:pt>
                <c:pt idx="39">
                  <c:v>Kool Stallion 22 Water Jug</c:v>
                </c:pt>
                <c:pt idx="40">
                  <c:v>Viva Tuff Jug 1000</c:v>
                </c:pt>
                <c:pt idx="41">
                  <c:v>Iron Utensil Karahi</c:v>
                </c:pt>
                <c:pt idx="42">
                  <c:v>PNB Sospan Plain</c:v>
                </c:pt>
                <c:pt idx="43">
                  <c:v>Imperial Fridge Bottle</c:v>
                </c:pt>
                <c:pt idx="44">
                  <c:v>Pro Juicer</c:v>
                </c:pt>
                <c:pt idx="45">
                  <c:v>Rover Water Jug - 7</c:v>
                </c:pt>
                <c:pt idx="46">
                  <c:v>Deep Dabba 10X14</c:v>
                </c:pt>
                <c:pt idx="47">
                  <c:v>Milton Bottle Set</c:v>
                </c:pt>
                <c:pt idx="48">
                  <c:v>MG Moler Dx White</c:v>
                </c:pt>
                <c:pt idx="49">
                  <c:v>5 in One Square Plate PNB</c:v>
                </c:pt>
                <c:pt idx="50">
                  <c:v>Fresh Sip JMG</c:v>
                </c:pt>
                <c:pt idx="51">
                  <c:v>Prestige Pressure Cooker 5Lt Black HA</c:v>
                </c:pt>
                <c:pt idx="52">
                  <c:v>GSS-2 Steelo 2 Burner Gas Stove</c:v>
                </c:pt>
                <c:pt idx="53">
                  <c:v>Sapp. H/A Concave Tawa 220 Mm</c:v>
                </c:pt>
              </c:strCache>
            </c:strRef>
          </c:cat>
          <c:val>
            <c:numRef>
              <c:f>'Sales Revenue'!$E$4:$E$57</c:f>
              <c:numCache>
                <c:formatCode>"₹"\ #,##0.00</c:formatCode>
                <c:ptCount val="54"/>
                <c:pt idx="0">
                  <c:v>154136.42051360002</c:v>
                </c:pt>
                <c:pt idx="1">
                  <c:v>64999.875199999988</c:v>
                </c:pt>
                <c:pt idx="2">
                  <c:v>33400.017999999996</c:v>
                </c:pt>
                <c:pt idx="3">
                  <c:v>32978.7920001288</c:v>
                </c:pt>
                <c:pt idx="4">
                  <c:v>28796.559755999999</c:v>
                </c:pt>
                <c:pt idx="5">
                  <c:v>28605.200335999994</c:v>
                </c:pt>
                <c:pt idx="6">
                  <c:v>24599.990999999998</c:v>
                </c:pt>
                <c:pt idx="7">
                  <c:v>22855.683200000003</c:v>
                </c:pt>
                <c:pt idx="8">
                  <c:v>21701.446783999996</c:v>
                </c:pt>
                <c:pt idx="9">
                  <c:v>19300.610999999997</c:v>
                </c:pt>
                <c:pt idx="10">
                  <c:v>19133.2752</c:v>
                </c:pt>
                <c:pt idx="11">
                  <c:v>14999.999615999999</c:v>
                </c:pt>
                <c:pt idx="12">
                  <c:v>13875.001798000001</c:v>
                </c:pt>
                <c:pt idx="13">
                  <c:v>13575.270016000002</c:v>
                </c:pt>
                <c:pt idx="14">
                  <c:v>12829.600000000002</c:v>
                </c:pt>
                <c:pt idx="15">
                  <c:v>12400.000027999999</c:v>
                </c:pt>
                <c:pt idx="16">
                  <c:v>12385.489214000001</c:v>
                </c:pt>
                <c:pt idx="17">
                  <c:v>12250.007159999999</c:v>
                </c:pt>
                <c:pt idx="18">
                  <c:v>11975.008278000001</c:v>
                </c:pt>
                <c:pt idx="19">
                  <c:v>11890.00008</c:v>
                </c:pt>
                <c:pt idx="20">
                  <c:v>11599.994956000002</c:v>
                </c:pt>
                <c:pt idx="21">
                  <c:v>11494.500241999998</c:v>
                </c:pt>
                <c:pt idx="22">
                  <c:v>11100.001816</c:v>
                </c:pt>
                <c:pt idx="23">
                  <c:v>11066.399664</c:v>
                </c:pt>
                <c:pt idx="24">
                  <c:v>10885.011479999999</c:v>
                </c:pt>
                <c:pt idx="25">
                  <c:v>10000.0044</c:v>
                </c:pt>
                <c:pt idx="26">
                  <c:v>9199.9997999999996</c:v>
                </c:pt>
                <c:pt idx="27">
                  <c:v>9175.6</c:v>
                </c:pt>
                <c:pt idx="28">
                  <c:v>9086</c:v>
                </c:pt>
                <c:pt idx="29">
                  <c:v>8850</c:v>
                </c:pt>
                <c:pt idx="30">
                  <c:v>8609.9973219999993</c:v>
                </c:pt>
                <c:pt idx="31">
                  <c:v>8599.9999680000001</c:v>
                </c:pt>
                <c:pt idx="32">
                  <c:v>8525.7200000000012</c:v>
                </c:pt>
                <c:pt idx="33">
                  <c:v>8199.9903999999988</c:v>
                </c:pt>
                <c:pt idx="34">
                  <c:v>8053.0869999999995</c:v>
                </c:pt>
                <c:pt idx="35">
                  <c:v>7496.384</c:v>
                </c:pt>
                <c:pt idx="36">
                  <c:v>7399.9999519999992</c:v>
                </c:pt>
                <c:pt idx="37">
                  <c:v>7049.9999160000007</c:v>
                </c:pt>
                <c:pt idx="38">
                  <c:v>6971.9439999999995</c:v>
                </c:pt>
                <c:pt idx="39">
                  <c:v>6900.004688</c:v>
                </c:pt>
                <c:pt idx="40">
                  <c:v>6849.9</c:v>
                </c:pt>
                <c:pt idx="41">
                  <c:v>6542.5135999999993</c:v>
                </c:pt>
                <c:pt idx="42">
                  <c:v>6532.1340000000009</c:v>
                </c:pt>
                <c:pt idx="43">
                  <c:v>6344.9996960000008</c:v>
                </c:pt>
                <c:pt idx="44">
                  <c:v>6260.018</c:v>
                </c:pt>
                <c:pt idx="45">
                  <c:v>6149.9925579999999</c:v>
                </c:pt>
                <c:pt idx="46">
                  <c:v>6092.072000000001</c:v>
                </c:pt>
                <c:pt idx="47">
                  <c:v>5947.2000000000007</c:v>
                </c:pt>
                <c:pt idx="48">
                  <c:v>5549.9999639999996</c:v>
                </c:pt>
                <c:pt idx="49">
                  <c:v>5485.1999999999989</c:v>
                </c:pt>
                <c:pt idx="50">
                  <c:v>5299.9999719999996</c:v>
                </c:pt>
                <c:pt idx="51">
                  <c:v>5299.9967999999999</c:v>
                </c:pt>
                <c:pt idx="52">
                  <c:v>5199.9980400000004</c:v>
                </c:pt>
                <c:pt idx="53">
                  <c:v>5149.9999040000002</c:v>
                </c:pt>
              </c:numCache>
            </c:numRef>
          </c:val>
        </c:ser>
        <c:dLbls>
          <c:showLegendKey val="0"/>
          <c:showVal val="0"/>
          <c:showCatName val="0"/>
          <c:showSerName val="0"/>
          <c:showPercent val="0"/>
          <c:showBubbleSize val="0"/>
        </c:dLbls>
        <c:gapWidth val="219"/>
        <c:overlap val="-27"/>
        <c:axId val="200649064"/>
        <c:axId val="198502992"/>
      </c:barChart>
      <c:lineChart>
        <c:grouping val="standard"/>
        <c:varyColors val="0"/>
        <c:ser>
          <c:idx val="2"/>
          <c:order val="1"/>
          <c:spPr>
            <a:ln w="28575" cap="rnd">
              <a:solidFill>
                <a:schemeClr val="accent3"/>
              </a:solidFill>
              <a:round/>
            </a:ln>
            <a:effectLst/>
          </c:spPr>
          <c:marker>
            <c:symbol val="none"/>
          </c:marker>
          <c:cat>
            <c:strRef>
              <c:f>'Sales Revenue'!$D$4:$D$57</c:f>
              <c:strCache>
                <c:ptCount val="54"/>
                <c:pt idx="0">
                  <c:v>S.S Utensils</c:v>
                </c:pt>
                <c:pt idx="1">
                  <c:v>EDGE 1200 mm Brown CF</c:v>
                </c:pt>
                <c:pt idx="2">
                  <c:v>EDGE 1200 mm White CF</c:v>
                </c:pt>
                <c:pt idx="3">
                  <c:v>S S Utensils</c:v>
                </c:pt>
                <c:pt idx="4">
                  <c:v>Thermosteel 1000 ML</c:v>
                </c:pt>
                <c:pt idx="5">
                  <c:v>Kool Stallion 10</c:v>
                </c:pt>
                <c:pt idx="6">
                  <c:v>T-Series Cooler TST-550 55 Ltr HC</c:v>
                </c:pt>
                <c:pt idx="7">
                  <c:v>SS Utensils</c:v>
                </c:pt>
                <c:pt idx="8">
                  <c:v>MS Strainer</c:v>
                </c:pt>
                <c:pt idx="9">
                  <c:v>VG400</c:v>
                </c:pt>
                <c:pt idx="10">
                  <c:v>Frendz Ceiling Fan CF-086</c:v>
                </c:pt>
                <c:pt idx="11">
                  <c:v>Eveready LED Panel 2X2 36 Watt</c:v>
                </c:pt>
                <c:pt idx="12">
                  <c:v>Rover Water Jug - 22</c:v>
                </c:pt>
                <c:pt idx="13">
                  <c:v>LED Adore 7W B22 CDL 3 Star Lamp</c:v>
                </c:pt>
                <c:pt idx="14">
                  <c:v>PNB Deep Dibba</c:v>
                </c:pt>
                <c:pt idx="15">
                  <c:v>GS CS3B Black</c:v>
                </c:pt>
                <c:pt idx="16">
                  <c:v>Rover Water Jug -12</c:v>
                </c:pt>
                <c:pt idx="17">
                  <c:v>HC2000</c:v>
                </c:pt>
                <c:pt idx="18">
                  <c:v>Rover Water Jug - 18</c:v>
                </c:pt>
                <c:pt idx="19">
                  <c:v>Royal Fridge Bottle</c:v>
                </c:pt>
                <c:pt idx="20">
                  <c:v>New Shakti Glasslined 15L V SWH</c:v>
                </c:pt>
                <c:pt idx="21">
                  <c:v>Marvel 1500</c:v>
                </c:pt>
                <c:pt idx="22">
                  <c:v>Rover Water Jug -18</c:v>
                </c:pt>
                <c:pt idx="23">
                  <c:v>Viva Tuff Jug 1500</c:v>
                </c:pt>
                <c:pt idx="24">
                  <c:v>Rover Water Jug - 12</c:v>
                </c:pt>
                <c:pt idx="25">
                  <c:v>Kenstar Cooler Slimline Super</c:v>
                </c:pt>
                <c:pt idx="26">
                  <c:v>T-Series Cooler TST-707 70 Ltr HC</c:v>
                </c:pt>
                <c:pt idx="27">
                  <c:v>S.S Puri Press Large</c:v>
                </c:pt>
                <c:pt idx="28">
                  <c:v>Thermosteel 500ML</c:v>
                </c:pt>
                <c:pt idx="29">
                  <c:v>RH QH800 Black</c:v>
                </c:pt>
                <c:pt idx="30">
                  <c:v>Tray Imperial Small</c:v>
                </c:pt>
                <c:pt idx="31">
                  <c:v>Inox Pressure Cooker 3.5Ltr I/B</c:v>
                </c:pt>
                <c:pt idx="32">
                  <c:v>Glass Royal PNB</c:v>
                </c:pt>
                <c:pt idx="33">
                  <c:v>Prestige Pressure Cooker 5Lt White Handi</c:v>
                </c:pt>
                <c:pt idx="34">
                  <c:v>Thermosteel 500 ML</c:v>
                </c:pt>
                <c:pt idx="35">
                  <c:v>Glass Damroo</c:v>
                </c:pt>
                <c:pt idx="36">
                  <c:v>Baltra Induction Cooker Acosta Pro BIC-120</c:v>
                </c:pt>
                <c:pt idx="37">
                  <c:v>Cista Room Heater White 2000W</c:v>
                </c:pt>
                <c:pt idx="38">
                  <c:v>Sospan PNB C.B</c:v>
                </c:pt>
                <c:pt idx="39">
                  <c:v>Kool Stallion 22 Water Jug</c:v>
                </c:pt>
                <c:pt idx="40">
                  <c:v>Viva Tuff Jug 1000</c:v>
                </c:pt>
                <c:pt idx="41">
                  <c:v>Iron Utensil Karahi</c:v>
                </c:pt>
                <c:pt idx="42">
                  <c:v>PNB Sospan Plain</c:v>
                </c:pt>
                <c:pt idx="43">
                  <c:v>Imperial Fridge Bottle</c:v>
                </c:pt>
                <c:pt idx="44">
                  <c:v>Pro Juicer</c:v>
                </c:pt>
                <c:pt idx="45">
                  <c:v>Rover Water Jug - 7</c:v>
                </c:pt>
                <c:pt idx="46">
                  <c:v>Deep Dabba 10X14</c:v>
                </c:pt>
                <c:pt idx="47">
                  <c:v>Milton Bottle Set</c:v>
                </c:pt>
                <c:pt idx="48">
                  <c:v>MG Moler Dx White</c:v>
                </c:pt>
                <c:pt idx="49">
                  <c:v>5 in One Square Plate PNB</c:v>
                </c:pt>
                <c:pt idx="50">
                  <c:v>Fresh Sip JMG</c:v>
                </c:pt>
                <c:pt idx="51">
                  <c:v>Prestige Pressure Cooker 5Lt Black HA</c:v>
                </c:pt>
                <c:pt idx="52">
                  <c:v>GSS-2 Steelo 2 Burner Gas Stove</c:v>
                </c:pt>
                <c:pt idx="53">
                  <c:v>Sapp. H/A Concave Tawa 220 Mm</c:v>
                </c:pt>
              </c:strCache>
            </c:strRef>
          </c:cat>
          <c:val>
            <c:numRef>
              <c:f>'Sales Revenue'!$G$4:$G$57</c:f>
              <c:numCache>
                <c:formatCode>0.00%</c:formatCode>
                <c:ptCount val="54"/>
                <c:pt idx="0">
                  <c:v>0.13027511680397139</c:v>
                </c:pt>
                <c:pt idx="1">
                  <c:v>0.1852125956016992</c:v>
                </c:pt>
                <c:pt idx="2">
                  <c:v>0.21344207719797659</c:v>
                </c:pt>
                <c:pt idx="3">
                  <c:v>0.24131554127320845</c:v>
                </c:pt>
                <c:pt idx="4">
                  <c:v>0.265654209404109</c:v>
                </c:pt>
                <c:pt idx="5">
                  <c:v>0.28983114177710773</c:v>
                </c:pt>
                <c:pt idx="6">
                  <c:v>0.31062289683553579</c:v>
                </c:pt>
                <c:pt idx="7">
                  <c:v>0.32994037409751653</c:v>
                </c:pt>
                <c:pt idx="8">
                  <c:v>0.34828229812287248</c:v>
                </c:pt>
                <c:pt idx="9">
                  <c:v>0.36459505109867651</c:v>
                </c:pt>
                <c:pt idx="10">
                  <c:v>0.3807663729265543</c:v>
                </c:pt>
                <c:pt idx="11">
                  <c:v>0.3934442766661283</c:v>
                </c:pt>
                <c:pt idx="12">
                  <c:v>0.40517133944510514</c:v>
                </c:pt>
                <c:pt idx="13">
                  <c:v>0.41664507083893765</c:v>
                </c:pt>
                <c:pt idx="14">
                  <c:v>0.42748856670434704</c:v>
                </c:pt>
                <c:pt idx="15">
                  <c:v>0.43796896742102526</c:v>
                </c:pt>
                <c:pt idx="16">
                  <c:v>0.44843710369051776</c:v>
                </c:pt>
                <c:pt idx="17">
                  <c:v>0.45879073139447551</c:v>
                </c:pt>
                <c:pt idx="18">
                  <c:v>0.46891193180218405</c:v>
                </c:pt>
                <c:pt idx="19">
                  <c:v>0.47896128382463199</c:v>
                </c:pt>
                <c:pt idx="20">
                  <c:v>0.48876552537106804</c:v>
                </c:pt>
                <c:pt idx="21">
                  <c:v>0.49848060345994649</c:v>
                </c:pt>
                <c:pt idx="22">
                  <c:v>0.50786225400227303</c:v>
                </c:pt>
                <c:pt idx="23">
                  <c:v>0.51721550422063933</c:v>
                </c:pt>
                <c:pt idx="24">
                  <c:v>0.52641544630599779</c:v>
                </c:pt>
                <c:pt idx="25">
                  <c:v>0.53486738606760187</c:v>
                </c:pt>
                <c:pt idx="26">
                  <c:v>0.54264316705789517</c:v>
                </c:pt>
                <c:pt idx="27">
                  <c:v>0.55039832549328294</c:v>
                </c:pt>
                <c:pt idx="28">
                  <c:v>0.55807775458172759</c:v>
                </c:pt>
                <c:pt idx="29">
                  <c:v>0.56555771797956333</c:v>
                </c:pt>
                <c:pt idx="30">
                  <c:v>0.57283483264894453</c:v>
                </c:pt>
                <c:pt idx="31">
                  <c:v>0.58010349761866531</c:v>
                </c:pt>
                <c:pt idx="32">
                  <c:v>0.58730938163450663</c:v>
                </c:pt>
                <c:pt idx="33">
                  <c:v>0.59423996107570487</c:v>
                </c:pt>
                <c:pt idx="34">
                  <c:v>0.60104637870277688</c:v>
                </c:pt>
                <c:pt idx="35">
                  <c:v>0.60738227451476801</c:v>
                </c:pt>
                <c:pt idx="36">
                  <c:v>0.6136367071458354</c:v>
                </c:pt>
                <c:pt idx="37">
                  <c:v>0.61959532198497946</c:v>
                </c:pt>
                <c:pt idx="38">
                  <c:v>0.62548796446314459</c:v>
                </c:pt>
                <c:pt idx="39">
                  <c:v>0.63131980429491119</c:v>
                </c:pt>
                <c:pt idx="40">
                  <c:v>0.63710929596483612</c:v>
                </c:pt>
                <c:pt idx="41">
                  <c:v>0.64263898661543972</c:v>
                </c:pt>
                <c:pt idx="42">
                  <c:v>0.64815990449450844</c:v>
                </c:pt>
                <c:pt idx="43">
                  <c:v>0.65352265765669593</c:v>
                </c:pt>
                <c:pt idx="44">
                  <c:v>0.65881358483294372</c:v>
                </c:pt>
                <c:pt idx="45">
                  <c:v>0.66401151920930557</c:v>
                </c:pt>
                <c:pt idx="46">
                  <c:v>0.66916049950048984</c:v>
                </c:pt>
                <c:pt idx="47">
                  <c:v>0.67418703490383536</c:v>
                </c:pt>
                <c:pt idx="48">
                  <c:v>0.67887785937713585</c:v>
                </c:pt>
                <c:pt idx="49">
                  <c:v>0.68351391533530625</c:v>
                </c:pt>
                <c:pt idx="50">
                  <c:v>0.68799344141429952</c:v>
                </c:pt>
                <c:pt idx="51">
                  <c:v>0.69247296481233866</c:v>
                </c:pt>
                <c:pt idx="52">
                  <c:v>0.69686796989799038</c:v>
                </c:pt>
                <c:pt idx="53">
                  <c:v>0.70122071687886922</c:v>
                </c:pt>
              </c:numCache>
            </c:numRef>
          </c:val>
          <c:smooth val="0"/>
        </c:ser>
        <c:dLbls>
          <c:showLegendKey val="0"/>
          <c:showVal val="0"/>
          <c:showCatName val="0"/>
          <c:showSerName val="0"/>
          <c:showPercent val="0"/>
          <c:showBubbleSize val="0"/>
        </c:dLbls>
        <c:marker val="1"/>
        <c:smooth val="0"/>
        <c:axId val="198690088"/>
        <c:axId val="198498832"/>
      </c:lineChart>
      <c:catAx>
        <c:axId val="20064906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dk1"/>
                    </a:solidFill>
                    <a:latin typeface="+mn-lt"/>
                    <a:ea typeface="+mn-ea"/>
                    <a:cs typeface="+mn-cs"/>
                  </a:defRPr>
                </a:pPr>
                <a:r>
                  <a:rPr lang="en-IN"/>
                  <a:t>Product</a:t>
                </a:r>
              </a:p>
            </c:rich>
          </c:tx>
          <c:layout>
            <c:manualLayout>
              <c:xMode val="edge"/>
              <c:yMode val="edge"/>
              <c:x val="0.4770940151553546"/>
              <c:y val="0.9174528152219851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dk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198502992"/>
        <c:crosses val="autoZero"/>
        <c:auto val="1"/>
        <c:lblAlgn val="ctr"/>
        <c:lblOffset val="100"/>
        <c:noMultiLvlLbl val="0"/>
      </c:catAx>
      <c:valAx>
        <c:axId val="198502992"/>
        <c:scaling>
          <c:orientation val="minMax"/>
          <c:max val="1600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dk1"/>
                    </a:solidFill>
                    <a:latin typeface="+mn-lt"/>
                    <a:ea typeface="+mn-ea"/>
                    <a:cs typeface="+mn-cs"/>
                  </a:defRPr>
                </a:pPr>
                <a:r>
                  <a:rPr lang="en-IN"/>
                  <a:t>Revenue</a:t>
                </a:r>
              </a:p>
            </c:rich>
          </c:tx>
          <c:layout>
            <c:manualLayout>
              <c:xMode val="edge"/>
              <c:yMode val="edge"/>
              <c:x val="2.4755659689599113E-2"/>
              <c:y val="0.24422302969997955"/>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dk1"/>
                  </a:solidFill>
                  <a:latin typeface="+mn-lt"/>
                  <a:ea typeface="+mn-ea"/>
                  <a:cs typeface="+mn-cs"/>
                </a:defRPr>
              </a:pPr>
              <a:endParaRPr lang="en-US"/>
            </a:p>
          </c:txPr>
        </c:title>
        <c:numFmt formatCode="&quot;₹&quot;\ #,##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200649064"/>
        <c:crosses val="autoZero"/>
        <c:crossBetween val="between"/>
      </c:valAx>
      <c:valAx>
        <c:axId val="198498832"/>
        <c:scaling>
          <c:orientation val="minMax"/>
          <c:max val="1"/>
        </c:scaling>
        <c:delete val="0"/>
        <c:axPos val="r"/>
        <c:title>
          <c:tx>
            <c:rich>
              <a:bodyPr rot="-5400000" spcFirstLastPara="1" vertOverflow="ellipsis" vert="horz" wrap="square" anchor="ctr" anchorCtr="1"/>
              <a:lstStyle/>
              <a:p>
                <a:pPr>
                  <a:defRPr sz="1000" b="0" i="0" u="none" strike="noStrike" kern="1200" baseline="0">
                    <a:solidFill>
                      <a:schemeClr val="dk1"/>
                    </a:solidFill>
                    <a:latin typeface="+mn-lt"/>
                    <a:ea typeface="+mn-ea"/>
                    <a:cs typeface="+mn-cs"/>
                  </a:defRPr>
                </a:pPr>
                <a:r>
                  <a:rPr lang="en-IN"/>
                  <a:t>Cumulative Revenue %</a:t>
                </a:r>
              </a:p>
            </c:rich>
          </c:tx>
          <c:layout>
            <c:manualLayout>
              <c:xMode val="edge"/>
              <c:yMode val="edge"/>
              <c:x val="0.94813255411710096"/>
              <c:y val="0.14215978057312811"/>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dk1"/>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198690088"/>
        <c:crosses val="max"/>
        <c:crossBetween val="between"/>
      </c:valAx>
      <c:catAx>
        <c:axId val="198690088"/>
        <c:scaling>
          <c:orientation val="minMax"/>
        </c:scaling>
        <c:delete val="1"/>
        <c:axPos val="b"/>
        <c:numFmt formatCode="General" sourceLinked="1"/>
        <c:majorTickMark val="none"/>
        <c:minorTickMark val="none"/>
        <c:tickLblPos val="nextTo"/>
        <c:crossAx val="198498832"/>
        <c:crosses val="autoZero"/>
        <c:auto val="1"/>
        <c:lblAlgn val="ctr"/>
        <c:lblOffset val="100"/>
        <c:noMultiLvlLbl val="0"/>
      </c:catAx>
      <c:spPr>
        <a:noFill/>
        <a:ln>
          <a:noFill/>
        </a:ln>
        <a:effectLst/>
      </c:spPr>
    </c:plotArea>
    <c:plotVisOnly val="1"/>
    <c:dispBlanksAs val="gap"/>
    <c:showDLblsOverMax val="0"/>
  </c:chart>
  <c:spPr>
    <a:solidFill>
      <a:schemeClr val="lt1"/>
    </a:solidFill>
    <a:ln w="28575" cap="rnd" cmpd="sng" algn="ctr">
      <a:solidFill>
        <a:srgbClr val="C00000"/>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600" b="1" i="0" u="none" strike="noStrike" kern="1200" baseline="0">
                <a:solidFill>
                  <a:schemeClr val="dk1"/>
                </a:solidFill>
                <a:latin typeface="+mn-lt"/>
                <a:ea typeface="+mn-ea"/>
                <a:cs typeface="+mn-cs"/>
              </a:defRPr>
            </a:pPr>
            <a:r>
              <a:rPr lang="en-IN"/>
              <a:t>Monthly Sales Trend</a:t>
            </a:r>
          </a:p>
        </c:rich>
      </c:tx>
      <c:layout/>
      <c:overlay val="0"/>
      <c:spPr>
        <a:noFill/>
        <a:ln>
          <a:noFill/>
        </a:ln>
        <a:effectLst/>
      </c:spPr>
      <c:txPr>
        <a:bodyPr rot="0" spcFirstLastPara="1" vertOverflow="ellipsis" vert="horz" wrap="square" anchor="ctr" anchorCtr="1"/>
        <a:lstStyle/>
        <a:p>
          <a:pPr>
            <a:defRPr sz="1600" b="1" i="0" u="none" strike="noStrike" kern="1200" baseline="0">
              <a:solidFill>
                <a:schemeClr val="dk1"/>
              </a:solidFill>
              <a:latin typeface="+mn-lt"/>
              <a:ea typeface="+mn-ea"/>
              <a:cs typeface="+mn-cs"/>
            </a:defRPr>
          </a:pPr>
          <a:endParaRPr lang="en-US"/>
        </a:p>
      </c:txPr>
    </c:title>
    <c:autoTitleDeleted val="0"/>
    <c:plotArea>
      <c:layout/>
      <c:lineChart>
        <c:grouping val="standard"/>
        <c:varyColors val="0"/>
        <c:ser>
          <c:idx val="0"/>
          <c:order val="0"/>
          <c:tx>
            <c:strRef>
              <c:f>'Monthly sales trend'!$E$4</c:f>
              <c:strCache>
                <c:ptCount val="1"/>
                <c:pt idx="0">
                  <c:v>Revenue</c:v>
                </c:pt>
              </c:strCache>
            </c:strRef>
          </c:tx>
          <c:spPr>
            <a:ln w="34925" cap="rnd">
              <a:solidFill>
                <a:schemeClr val="accent2"/>
              </a:solidFill>
              <a:round/>
            </a:ln>
            <a:effectLst>
              <a:outerShdw blurRad="40000" dist="23000" dir="5400000" rotWithShape="0">
                <a:srgbClr val="000000">
                  <a:alpha val="35000"/>
                </a:srgbClr>
              </a:outerShdw>
            </a:effectLst>
          </c:spPr>
          <c:marker>
            <c:symbol val="none"/>
          </c:marker>
          <c:dPt>
            <c:idx val="4"/>
            <c:marker>
              <c:symbol val="none"/>
            </c:marker>
            <c:bubble3D val="0"/>
          </c:dPt>
          <c:cat>
            <c:numRef>
              <c:f>'Monthly sales trend'!$D$5:$D$15</c:f>
              <c:numCache>
                <c:formatCode>mmm\-yy</c:formatCode>
                <c:ptCount val="11"/>
                <c:pt idx="0">
                  <c:v>43556</c:v>
                </c:pt>
                <c:pt idx="1">
                  <c:v>43586</c:v>
                </c:pt>
                <c:pt idx="2">
                  <c:v>43617</c:v>
                </c:pt>
                <c:pt idx="3">
                  <c:v>43647</c:v>
                </c:pt>
                <c:pt idx="4">
                  <c:v>43678</c:v>
                </c:pt>
                <c:pt idx="5">
                  <c:v>43709</c:v>
                </c:pt>
                <c:pt idx="6">
                  <c:v>43739</c:v>
                </c:pt>
                <c:pt idx="7">
                  <c:v>43770</c:v>
                </c:pt>
                <c:pt idx="8">
                  <c:v>43800</c:v>
                </c:pt>
                <c:pt idx="9">
                  <c:v>43831</c:v>
                </c:pt>
                <c:pt idx="10">
                  <c:v>43862</c:v>
                </c:pt>
              </c:numCache>
            </c:numRef>
          </c:cat>
          <c:val>
            <c:numRef>
              <c:f>'Monthly sales trend'!$E$5:$E$15</c:f>
              <c:numCache>
                <c:formatCode>"₹"\ #,##0.00</c:formatCode>
                <c:ptCount val="11"/>
                <c:pt idx="0">
                  <c:v>69714.723999999987</c:v>
                </c:pt>
                <c:pt idx="1">
                  <c:v>125826.06860000001</c:v>
                </c:pt>
                <c:pt idx="2">
                  <c:v>124006.94319999998</c:v>
                </c:pt>
                <c:pt idx="3">
                  <c:v>82300.401999999987</c:v>
                </c:pt>
                <c:pt idx="4">
                  <c:v>95111.188659999956</c:v>
                </c:pt>
                <c:pt idx="5">
                  <c:v>81468.051120117612</c:v>
                </c:pt>
                <c:pt idx="6">
                  <c:v>156424.73614599998</c:v>
                </c:pt>
                <c:pt idx="7">
                  <c:v>70964.527323599992</c:v>
                </c:pt>
                <c:pt idx="8">
                  <c:v>127392.99883600009</c:v>
                </c:pt>
                <c:pt idx="9">
                  <c:v>139300.522184</c:v>
                </c:pt>
                <c:pt idx="10">
                  <c:v>110650.70774960001</c:v>
                </c:pt>
              </c:numCache>
            </c:numRef>
          </c:val>
          <c:smooth val="0"/>
        </c:ser>
        <c:dLbls>
          <c:showLegendKey val="0"/>
          <c:showVal val="0"/>
          <c:showCatName val="0"/>
          <c:showSerName val="0"/>
          <c:showPercent val="0"/>
          <c:showBubbleSize val="0"/>
        </c:dLbls>
        <c:smooth val="0"/>
        <c:axId val="241108920"/>
        <c:axId val="241109304"/>
      </c:lineChart>
      <c:dateAx>
        <c:axId val="241108920"/>
        <c:scaling>
          <c:orientation val="minMax"/>
        </c:scaling>
        <c:delete val="0"/>
        <c:axPos val="b"/>
        <c:title>
          <c:tx>
            <c:rich>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r>
                  <a:rPr lang="en-IN"/>
                  <a:t>Month</a:t>
                </a:r>
              </a:p>
            </c:rich>
          </c:tx>
          <c:layout/>
          <c:overlay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title>
        <c:numFmt formatCode="mmm\-yy" sourceLinked="1"/>
        <c:majorTickMark val="out"/>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241109304"/>
        <c:crosses val="autoZero"/>
        <c:auto val="1"/>
        <c:lblOffset val="100"/>
        <c:baseTimeUnit val="months"/>
      </c:dateAx>
      <c:valAx>
        <c:axId val="2411093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900" b="0" i="0" u="none" strike="noStrike" kern="1200" baseline="0">
                    <a:solidFill>
                      <a:schemeClr val="dk1"/>
                    </a:solidFill>
                    <a:latin typeface="+mn-lt"/>
                    <a:ea typeface="+mn-ea"/>
                    <a:cs typeface="+mn-cs"/>
                  </a:defRPr>
                </a:pPr>
                <a:r>
                  <a:rPr lang="en-IN"/>
                  <a:t>Total Revenue Generated</a:t>
                </a:r>
              </a:p>
            </c:rich>
          </c:tx>
          <c:layout/>
          <c:overlay val="0"/>
          <c:spPr>
            <a:noFill/>
            <a:ln>
              <a:noFill/>
            </a:ln>
            <a:effectLst/>
          </c:spPr>
          <c:txPr>
            <a:bodyPr rot="-54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title>
        <c:numFmt formatCode="&quot;₹&quot;\ #,##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241108920"/>
        <c:crosses val="autoZero"/>
        <c:crossBetween val="between"/>
      </c:valAx>
      <c:spPr>
        <a:noFill/>
        <a:ln>
          <a:noFill/>
        </a:ln>
        <a:effectLst/>
      </c:spPr>
    </c:plotArea>
    <c:plotVisOnly val="1"/>
    <c:dispBlanksAs val="gap"/>
    <c:showDLblsOverMax val="0"/>
  </c:chart>
  <c:spPr>
    <a:solidFill>
      <a:schemeClr val="lt1"/>
    </a:solidFill>
    <a:ln w="28575" cap="rnd" cmpd="sng" algn="ctr">
      <a:solidFill>
        <a:srgbClr val="C00000"/>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600" b="1" i="0" u="none" strike="noStrike" kern="1200" baseline="0">
                <a:solidFill>
                  <a:schemeClr val="dk1"/>
                </a:solidFill>
                <a:latin typeface="+mn-lt"/>
                <a:ea typeface="+mn-ea"/>
                <a:cs typeface="+mn-cs"/>
              </a:defRPr>
            </a:pPr>
            <a:r>
              <a:rPr lang="en-US"/>
              <a:t>October Sales Trend</a:t>
            </a:r>
          </a:p>
        </c:rich>
      </c:tx>
      <c:layout/>
      <c:overlay val="0"/>
      <c:spPr>
        <a:noFill/>
        <a:ln>
          <a:noFill/>
        </a:ln>
        <a:effectLst/>
      </c:spPr>
      <c:txPr>
        <a:bodyPr rot="0" spcFirstLastPara="1" vertOverflow="ellipsis" vert="horz" wrap="square" anchor="ctr" anchorCtr="1"/>
        <a:lstStyle/>
        <a:p>
          <a:pPr>
            <a:defRPr sz="1600" b="1" i="0" u="none" strike="noStrike" kern="1200" baseline="0">
              <a:solidFill>
                <a:schemeClr val="dk1"/>
              </a:solidFill>
              <a:latin typeface="+mn-lt"/>
              <a:ea typeface="+mn-ea"/>
              <a:cs typeface="+mn-cs"/>
            </a:defRPr>
          </a:pPr>
          <a:endParaRPr lang="en-US"/>
        </a:p>
      </c:txPr>
    </c:title>
    <c:autoTitleDeleted val="0"/>
    <c:plotArea>
      <c:layout/>
      <c:lineChart>
        <c:grouping val="standard"/>
        <c:varyColors val="0"/>
        <c:ser>
          <c:idx val="0"/>
          <c:order val="0"/>
          <c:tx>
            <c:strRef>
              <c:f>'Oct Sales Trend'!$E$3</c:f>
              <c:strCache>
                <c:ptCount val="1"/>
                <c:pt idx="0">
                  <c:v>Revenue</c:v>
                </c:pt>
              </c:strCache>
            </c:strRef>
          </c:tx>
          <c:spPr>
            <a:ln w="34925" cap="rnd">
              <a:solidFill>
                <a:schemeClr val="accent2"/>
              </a:solidFill>
              <a:round/>
            </a:ln>
            <a:effectLst>
              <a:outerShdw blurRad="40000" dist="23000" dir="5400000" rotWithShape="0">
                <a:srgbClr val="000000">
                  <a:alpha val="35000"/>
                </a:srgbClr>
              </a:outerShdw>
            </a:effectLst>
          </c:spPr>
          <c:marker>
            <c:symbol val="none"/>
          </c:marker>
          <c:cat>
            <c:numRef>
              <c:f>'Oct Sales Trend'!$D$4:$D$34</c:f>
              <c:numCache>
                <c:formatCode>[$-409]d\-mmm\-yy;@</c:formatCode>
                <c:ptCount val="31"/>
                <c:pt idx="0">
                  <c:v>43739</c:v>
                </c:pt>
                <c:pt idx="1">
                  <c:v>43740</c:v>
                </c:pt>
                <c:pt idx="2">
                  <c:v>43741</c:v>
                </c:pt>
                <c:pt idx="3">
                  <c:v>43742</c:v>
                </c:pt>
                <c:pt idx="4">
                  <c:v>43743</c:v>
                </c:pt>
                <c:pt idx="5">
                  <c:v>43744</c:v>
                </c:pt>
                <c:pt idx="6">
                  <c:v>43745</c:v>
                </c:pt>
                <c:pt idx="7">
                  <c:v>43746</c:v>
                </c:pt>
                <c:pt idx="8">
                  <c:v>43747</c:v>
                </c:pt>
                <c:pt idx="9">
                  <c:v>43748</c:v>
                </c:pt>
                <c:pt idx="10">
                  <c:v>43749</c:v>
                </c:pt>
                <c:pt idx="11">
                  <c:v>43750</c:v>
                </c:pt>
                <c:pt idx="12">
                  <c:v>43751</c:v>
                </c:pt>
                <c:pt idx="13">
                  <c:v>43752</c:v>
                </c:pt>
                <c:pt idx="14">
                  <c:v>43753</c:v>
                </c:pt>
                <c:pt idx="15">
                  <c:v>43754</c:v>
                </c:pt>
                <c:pt idx="16">
                  <c:v>43755</c:v>
                </c:pt>
                <c:pt idx="17">
                  <c:v>43756</c:v>
                </c:pt>
                <c:pt idx="18">
                  <c:v>43757</c:v>
                </c:pt>
                <c:pt idx="19">
                  <c:v>43758</c:v>
                </c:pt>
                <c:pt idx="20">
                  <c:v>43759</c:v>
                </c:pt>
                <c:pt idx="21">
                  <c:v>43760</c:v>
                </c:pt>
                <c:pt idx="22">
                  <c:v>43761</c:v>
                </c:pt>
                <c:pt idx="23">
                  <c:v>43762</c:v>
                </c:pt>
                <c:pt idx="24">
                  <c:v>43763</c:v>
                </c:pt>
                <c:pt idx="25">
                  <c:v>43764</c:v>
                </c:pt>
                <c:pt idx="26">
                  <c:v>43765</c:v>
                </c:pt>
                <c:pt idx="27">
                  <c:v>43766</c:v>
                </c:pt>
                <c:pt idx="28">
                  <c:v>43767</c:v>
                </c:pt>
                <c:pt idx="29">
                  <c:v>43768</c:v>
                </c:pt>
                <c:pt idx="30">
                  <c:v>43769</c:v>
                </c:pt>
              </c:numCache>
            </c:numRef>
          </c:cat>
          <c:val>
            <c:numRef>
              <c:f>'Oct Sales Trend'!$E$4:$E$34</c:f>
              <c:numCache>
                <c:formatCode>"₹"\ #,##0.00</c:formatCode>
                <c:ptCount val="31"/>
                <c:pt idx="0">
                  <c:v>1646.6238000000001</c:v>
                </c:pt>
                <c:pt idx="1">
                  <c:v>2200.0000239999999</c:v>
                </c:pt>
                <c:pt idx="2">
                  <c:v>259.60000000000002</c:v>
                </c:pt>
                <c:pt idx="3">
                  <c:v>4399.999468</c:v>
                </c:pt>
                <c:pt idx="4">
                  <c:v>1000.0000860000001</c:v>
                </c:pt>
                <c:pt idx="5">
                  <c:v>4150.0320019999999</c:v>
                </c:pt>
                <c:pt idx="6">
                  <c:v>2327.6000679999997</c:v>
                </c:pt>
                <c:pt idx="7">
                  <c:v>2684.6000639999997</c:v>
                </c:pt>
                <c:pt idx="8">
                  <c:v>2073.6108339999996</c:v>
                </c:pt>
                <c:pt idx="9">
                  <c:v>2042.7200640000001</c:v>
                </c:pt>
                <c:pt idx="10">
                  <c:v>2199.999836</c:v>
                </c:pt>
                <c:pt idx="11">
                  <c:v>7708.6004379999995</c:v>
                </c:pt>
                <c:pt idx="12">
                  <c:v>3693.0090740000001</c:v>
                </c:pt>
                <c:pt idx="13">
                  <c:v>6049.5997919999991</c:v>
                </c:pt>
                <c:pt idx="14">
                  <c:v>1685.9958000000001</c:v>
                </c:pt>
                <c:pt idx="15">
                  <c:v>2124.2400479999997</c:v>
                </c:pt>
                <c:pt idx="16">
                  <c:v>1353.999992</c:v>
                </c:pt>
                <c:pt idx="17">
                  <c:v>924.99980600000004</c:v>
                </c:pt>
                <c:pt idx="18">
                  <c:v>2500.0000479999999</c:v>
                </c:pt>
                <c:pt idx="19">
                  <c:v>7630.9309380000013</c:v>
                </c:pt>
                <c:pt idx="20">
                  <c:v>5762.0171000000009</c:v>
                </c:pt>
                <c:pt idx="21">
                  <c:v>8393.3554400000012</c:v>
                </c:pt>
                <c:pt idx="22">
                  <c:v>3369.9995479999998</c:v>
                </c:pt>
                <c:pt idx="23">
                  <c:v>16301.339796</c:v>
                </c:pt>
                <c:pt idx="24">
                  <c:v>28054.491948000006</c:v>
                </c:pt>
                <c:pt idx="25">
                  <c:v>20521.140147999999</c:v>
                </c:pt>
                <c:pt idx="26">
                  <c:v>4427.2102960000011</c:v>
                </c:pt>
                <c:pt idx="27">
                  <c:v>3226.2000040000003</c:v>
                </c:pt>
                <c:pt idx="28">
                  <c:v>6157.8198339999999</c:v>
                </c:pt>
                <c:pt idx="29">
                  <c:v>855.0000500000001</c:v>
                </c:pt>
                <c:pt idx="30">
                  <c:v>699.99980000000005</c:v>
                </c:pt>
              </c:numCache>
            </c:numRef>
          </c:val>
          <c:smooth val="0"/>
        </c:ser>
        <c:dLbls>
          <c:showLegendKey val="0"/>
          <c:showVal val="0"/>
          <c:showCatName val="0"/>
          <c:showSerName val="0"/>
          <c:showPercent val="0"/>
          <c:showBubbleSize val="0"/>
        </c:dLbls>
        <c:smooth val="0"/>
        <c:axId val="199468000"/>
        <c:axId val="199472312"/>
      </c:lineChart>
      <c:dateAx>
        <c:axId val="199468000"/>
        <c:scaling>
          <c:orientation val="minMax"/>
        </c:scaling>
        <c:delete val="0"/>
        <c:axPos val="b"/>
        <c:title>
          <c:tx>
            <c:rich>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r>
                  <a:rPr lang="en-IN"/>
                  <a:t>Date</a:t>
                </a:r>
              </a:p>
            </c:rich>
          </c:tx>
          <c:layout>
            <c:manualLayout>
              <c:xMode val="edge"/>
              <c:yMode val="edge"/>
              <c:x val="0.56214457567804021"/>
              <c:y val="0.9121062992125984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title>
        <c:numFmt formatCode="[$-409]d\-mmm\-yy;@" sourceLinked="1"/>
        <c:majorTickMark val="out"/>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199472312"/>
        <c:crosses val="autoZero"/>
        <c:auto val="1"/>
        <c:lblOffset val="100"/>
        <c:baseTimeUnit val="days"/>
      </c:dateAx>
      <c:valAx>
        <c:axId val="19947231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900" b="0" i="0" u="none" strike="noStrike" kern="1200" baseline="0">
                    <a:solidFill>
                      <a:schemeClr val="dk1"/>
                    </a:solidFill>
                    <a:latin typeface="+mn-lt"/>
                    <a:ea typeface="+mn-ea"/>
                    <a:cs typeface="+mn-cs"/>
                  </a:defRPr>
                </a:pPr>
                <a:r>
                  <a:rPr lang="en-IN"/>
                  <a:t>Revenue</a:t>
                </a:r>
              </a:p>
            </c:rich>
          </c:tx>
          <c:layout>
            <c:manualLayout>
              <c:xMode val="edge"/>
              <c:yMode val="edge"/>
              <c:x val="2.2222222222222223E-2"/>
              <c:y val="0.3262766112569262"/>
            </c:manualLayout>
          </c:layout>
          <c:overlay val="0"/>
          <c:spPr>
            <a:noFill/>
            <a:ln>
              <a:noFill/>
            </a:ln>
            <a:effectLst/>
          </c:spPr>
          <c:txPr>
            <a:bodyPr rot="-54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title>
        <c:numFmt formatCode="&quot;₹&quot;\ #,##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199468000"/>
        <c:crosses val="autoZero"/>
        <c:crossBetween val="between"/>
      </c:valAx>
      <c:spPr>
        <a:noFill/>
        <a:ln>
          <a:noFill/>
        </a:ln>
        <a:effectLst/>
      </c:spPr>
    </c:plotArea>
    <c:plotVisOnly val="1"/>
    <c:dispBlanksAs val="gap"/>
    <c:showDLblsOverMax val="0"/>
  </c:chart>
  <c:spPr>
    <a:solidFill>
      <a:schemeClr val="lt1"/>
    </a:solidFill>
    <a:ln w="28575" cap="rnd" cmpd="sng" algn="ctr">
      <a:solidFill>
        <a:srgbClr val="C00000"/>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Reversed" id="22">
  <a:schemeClr val="accent2"/>
</cs:colorStyle>
</file>

<file path=ppt/charts/colors3.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media/hdphoto1.wdp>
</file>

<file path=ppt/media/image1.jpeg>
</file>

<file path=ppt/media/image2.pn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5923F103-BC34-4FE4-A40E-EDDEECFDA5D0}" type="datetimeFigureOut">
              <a:rPr lang="en-US" smtClean="0"/>
              <a:pPr/>
              <a:t>1/26/2022</a:t>
            </a:fld>
            <a:endParaRPr lang="en-US" dirty="0"/>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US" dirty="0"/>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30430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80804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87047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25661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651489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1/26/2022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48967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1/26/2022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238092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875961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406137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81203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6214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965337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3973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85019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85170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7533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41332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19">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smtClean="0"/>
              <a:t>1/26/2022</a:t>
            </a:fld>
            <a:endParaRPr lang="en-US" dirty="0"/>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14235597"/>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9.xml"/><Relationship Id="rId5" Type="http://schemas.microsoft.com/office/2007/relationships/hdphoto" Target="../media/hdphoto1.wdp"/><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51344" y="2138921"/>
            <a:ext cx="8825658" cy="2677648"/>
          </a:xfrm>
          <a:prstGeom prst="flowChartDocument">
            <a:avLst/>
          </a:prstGeom>
        </p:spPr>
        <p:style>
          <a:lnRef idx="0">
            <a:schemeClr val="accent2"/>
          </a:lnRef>
          <a:fillRef idx="1003">
            <a:schemeClr val="dk2"/>
          </a:fillRef>
          <a:effectRef idx="3">
            <a:schemeClr val="accent2"/>
          </a:effectRef>
          <a:fontRef idx="minor">
            <a:schemeClr val="lt1"/>
          </a:fontRef>
        </p:style>
        <p:txBody>
          <a:bodyPr/>
          <a:lstStyle/>
          <a:p>
            <a:pPr algn="ctr">
              <a:lnSpc>
                <a:spcPct val="150000"/>
              </a:lnSpc>
            </a:pPr>
            <a:r>
              <a:rPr lang="en-US" sz="4800" b="1" dirty="0" smtClean="0">
                <a:latin typeface="Bahnschrift" panose="020B0502040204020203" pitchFamily="34" charset="0"/>
              </a:rPr>
              <a:t>SALES TREND ANALYSIS OF XYZ TRADERS</a:t>
            </a:r>
            <a:endParaRPr lang="en-IN" sz="4800" b="1" dirty="0">
              <a:latin typeface="Bahnschrift" panose="020B0502040204020203" pitchFamily="34" charset="0"/>
            </a:endParaRPr>
          </a:p>
        </p:txBody>
      </p:sp>
    </p:spTree>
    <p:extLst>
      <p:ext uri="{BB962C8B-B14F-4D97-AF65-F5344CB8AC3E}">
        <p14:creationId xmlns:p14="http://schemas.microsoft.com/office/powerpoint/2010/main" val="49475473"/>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80716" y="1227506"/>
            <a:ext cx="4613355" cy="770710"/>
          </a:xfrm>
        </p:spPr>
        <p:txBody>
          <a:bodyPr/>
          <a:lstStyle/>
          <a:p>
            <a:r>
              <a:rPr lang="en-IN" b="1" dirty="0" smtClean="0">
                <a:solidFill>
                  <a:schemeClr val="tx1">
                    <a:lumMod val="75000"/>
                    <a:lumOff val="25000"/>
                  </a:schemeClr>
                </a:solidFill>
              </a:rPr>
              <a:t>About XYZ Traders</a:t>
            </a:r>
            <a:endParaRPr lang="en-IN" b="1" dirty="0">
              <a:solidFill>
                <a:schemeClr val="tx1">
                  <a:lumMod val="75000"/>
                  <a:lumOff val="25000"/>
                </a:schemeClr>
              </a:solidFill>
            </a:endParaRP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t="31619" b="24000"/>
          <a:stretch/>
        </p:blipFill>
        <p:spPr>
          <a:xfrm>
            <a:off x="1463042" y="741879"/>
            <a:ext cx="3357154" cy="2512674"/>
          </a:xfrm>
          <a:prstGeom prst="rect">
            <a:avLst/>
          </a:prstGeom>
          <a:ln>
            <a:noFill/>
          </a:ln>
          <a:effectLst>
            <a:outerShdw blurRad="190500" algn="tl" rotWithShape="0">
              <a:srgbClr val="000000">
                <a:alpha val="70000"/>
              </a:srgbClr>
            </a:outerShdw>
          </a:effectLst>
        </p:spPr>
      </p:pic>
      <p:sp>
        <p:nvSpPr>
          <p:cNvPr id="8" name="Rectangle 7"/>
          <p:cNvSpPr/>
          <p:nvPr/>
        </p:nvSpPr>
        <p:spPr>
          <a:xfrm>
            <a:off x="6627221" y="2300965"/>
            <a:ext cx="4920343" cy="3277820"/>
          </a:xfrm>
          <a:prstGeom prst="rect">
            <a:avLst/>
          </a:prstGeom>
        </p:spPr>
        <p:txBody>
          <a:bodyPr wrap="square">
            <a:spAutoFit/>
          </a:bodyPr>
          <a:lstStyle/>
          <a:p>
            <a:pPr marL="342900" indent="-342900">
              <a:buClr>
                <a:srgbClr val="C00000"/>
              </a:buClr>
              <a:buFont typeface="Wingdings" panose="05000000000000000000" pitchFamily="2" charset="2"/>
              <a:buChar char="§"/>
            </a:pPr>
            <a:r>
              <a:rPr lang="en-IN" dirty="0"/>
              <a:t>XYZ traders was registered on April 20, 2018</a:t>
            </a:r>
          </a:p>
          <a:p>
            <a:pPr marL="342900" indent="-342900">
              <a:lnSpc>
                <a:spcPct val="150000"/>
              </a:lnSpc>
              <a:buClr>
                <a:srgbClr val="C00000"/>
              </a:buClr>
              <a:buFont typeface="Wingdings" panose="05000000000000000000" pitchFamily="2" charset="2"/>
              <a:buChar char="§"/>
            </a:pPr>
            <a:r>
              <a:rPr lang="en-IN" dirty="0"/>
              <a:t>It is a Kitchenware shop located in West Delhi, Delhi, India</a:t>
            </a:r>
          </a:p>
          <a:p>
            <a:pPr marL="342900" indent="-342900">
              <a:lnSpc>
                <a:spcPct val="150000"/>
              </a:lnSpc>
              <a:buClr>
                <a:srgbClr val="C00000"/>
              </a:buClr>
              <a:buFont typeface="Wingdings" panose="05000000000000000000" pitchFamily="2" charset="2"/>
              <a:buChar char="§"/>
            </a:pPr>
            <a:r>
              <a:rPr lang="en-IN" dirty="0"/>
              <a:t>They buy products from various distributors and then sell it to the customers.</a:t>
            </a:r>
          </a:p>
          <a:p>
            <a:pPr marL="342900" indent="-342900">
              <a:buClr>
                <a:srgbClr val="C00000"/>
              </a:buClr>
              <a:buFont typeface="Wingdings" panose="05000000000000000000" pitchFamily="2" charset="2"/>
              <a:buChar char="§"/>
            </a:pPr>
            <a:r>
              <a:rPr lang="en-IN" dirty="0"/>
              <a:t>They have a warehouse for storing products.</a:t>
            </a:r>
          </a:p>
        </p:txBody>
      </p:sp>
      <p:pic>
        <p:nvPicPr>
          <p:cNvPr id="9" name="Picture 8"/>
          <p:cNvPicPr>
            <a:picLocks noChangeAspect="1"/>
          </p:cNvPicPr>
          <p:nvPr/>
        </p:nvPicPr>
        <p:blipFill rotWithShape="1">
          <a:blip r:embed="rId3"/>
          <a:srcRect l="6803" t="21562" r="12872"/>
          <a:stretch/>
        </p:blipFill>
        <p:spPr>
          <a:xfrm>
            <a:off x="1463043" y="3409406"/>
            <a:ext cx="3357154" cy="2650143"/>
          </a:xfrm>
          <a:prstGeom prst="rect">
            <a:avLst/>
          </a:prstGeom>
          <a:ln>
            <a:noFill/>
          </a:ln>
          <a:effectLst>
            <a:outerShdw blurRad="292100" dist="139700" dir="2700000" algn="tl" rotWithShape="0">
              <a:srgbClr val="333333">
                <a:alpha val="65000"/>
              </a:srgbClr>
            </a:outerShdw>
          </a:effectLst>
        </p:spPr>
      </p:pic>
      <p:pic>
        <p:nvPicPr>
          <p:cNvPr id="10" name="Picture 9"/>
          <p:cNvPicPr>
            <a:picLocks noChangeAspect="1"/>
          </p:cNvPicPr>
          <p:nvPr/>
        </p:nvPicPr>
        <p:blipFill>
          <a:blip r:embed="rId4">
            <a:extLst>
              <a:ext uri="{BEBA8EAE-BF5A-486C-A8C5-ECC9F3942E4B}">
                <a14:imgProps xmlns:a14="http://schemas.microsoft.com/office/drawing/2010/main">
                  <a14:imgLayer r:embed="rId5">
                    <a14:imgEffect>
                      <a14:saturation sat="660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rot="21376595" flipV="1">
            <a:off x="2375227" y="4095398"/>
            <a:ext cx="1294690" cy="111246"/>
          </a:xfrm>
          <a:prstGeom prst="rect">
            <a:avLst/>
          </a:prstGeom>
        </p:spPr>
      </p:pic>
    </p:spTree>
    <p:extLst>
      <p:ext uri="{BB962C8B-B14F-4D97-AF65-F5344CB8AC3E}">
        <p14:creationId xmlns:p14="http://schemas.microsoft.com/office/powerpoint/2010/main" val="2862416661"/>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Data collection</a:t>
            </a:r>
            <a:endParaRPr lang="en-IN" dirty="0"/>
          </a:p>
        </p:txBody>
      </p:sp>
      <p:sp>
        <p:nvSpPr>
          <p:cNvPr id="3" name="Content Placeholder 2"/>
          <p:cNvSpPr>
            <a:spLocks noGrp="1"/>
          </p:cNvSpPr>
          <p:nvPr>
            <p:ph idx="1"/>
          </p:nvPr>
        </p:nvSpPr>
        <p:spPr>
          <a:xfrm>
            <a:off x="619374" y="2277871"/>
            <a:ext cx="4736397" cy="4197439"/>
          </a:xfrm>
        </p:spPr>
        <p:txBody>
          <a:bodyPr>
            <a:normAutofit fontScale="92500"/>
          </a:bodyPr>
          <a:lstStyle/>
          <a:p>
            <a:pPr marL="0" indent="0">
              <a:lnSpc>
                <a:spcPct val="150000"/>
              </a:lnSpc>
              <a:buNone/>
            </a:pPr>
            <a:r>
              <a:rPr lang="en-US" b="1" u="sng" dirty="0" smtClean="0"/>
              <a:t>Process of data collection:</a:t>
            </a:r>
            <a:endParaRPr lang="en-IN" b="1" u="sng" dirty="0" smtClean="0"/>
          </a:p>
          <a:p>
            <a:pPr marL="0" indent="0">
              <a:lnSpc>
                <a:spcPct val="150000"/>
              </a:lnSpc>
              <a:buNone/>
            </a:pPr>
            <a:r>
              <a:rPr lang="en-IN" dirty="0" smtClean="0"/>
              <a:t>I </a:t>
            </a:r>
            <a:r>
              <a:rPr lang="en-IN" dirty="0"/>
              <a:t>wanted grocery data but after 4 failures, I requested my friend to share the past 2 months data of his father’s shop for the analysis </a:t>
            </a:r>
            <a:r>
              <a:rPr lang="en-IN" dirty="0" smtClean="0"/>
              <a:t>purpose, </a:t>
            </a:r>
            <a:r>
              <a:rPr lang="en-IN" dirty="0"/>
              <a:t>but the data was not completed till then so instead he gave me an old data from April 2019 to Feb 2020. </a:t>
            </a:r>
            <a:r>
              <a:rPr lang="en-IN" b="1" dirty="0"/>
              <a:t>The only condition was to maintain anonymity, so I </a:t>
            </a:r>
            <a:r>
              <a:rPr lang="en-IN" b="1" dirty="0" smtClean="0"/>
              <a:t>have changed </a:t>
            </a:r>
            <a:r>
              <a:rPr lang="en-IN" b="1" dirty="0"/>
              <a:t>the shop’s name and their </a:t>
            </a:r>
            <a:r>
              <a:rPr lang="en-IN" b="1" dirty="0" smtClean="0"/>
              <a:t>distributer.</a:t>
            </a:r>
            <a:endParaRPr lang="en-IN" dirty="0"/>
          </a:p>
          <a:p>
            <a:pPr>
              <a:lnSpc>
                <a:spcPct val="150000"/>
              </a:lnSpc>
            </a:pPr>
            <a:endParaRPr lang="en-IN" dirty="0"/>
          </a:p>
        </p:txBody>
      </p:sp>
      <p:sp>
        <p:nvSpPr>
          <p:cNvPr id="5" name="TextBox 4"/>
          <p:cNvSpPr txBox="1"/>
          <p:nvPr/>
        </p:nvSpPr>
        <p:spPr>
          <a:xfrm>
            <a:off x="5878286" y="3458448"/>
            <a:ext cx="5869577" cy="1169551"/>
          </a:xfrm>
          <a:prstGeom prst="rect">
            <a:avLst/>
          </a:prstGeom>
          <a:noFill/>
        </p:spPr>
        <p:txBody>
          <a:bodyPr wrap="square" numCol="3" rtlCol="0">
            <a:spAutoFit/>
          </a:bodyPr>
          <a:lstStyle/>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DATE </a:t>
            </a:r>
          </a:p>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MODE </a:t>
            </a:r>
            <a:r>
              <a:rPr lang="en-US" sz="1400" dirty="0">
                <a:latin typeface="Calibri Light" panose="020F0302020204030204" pitchFamily="34" charset="0"/>
                <a:cs typeface="Calibri Light" panose="020F0302020204030204" pitchFamily="34" charset="0"/>
              </a:rPr>
              <a:t>OF PAYMENT </a:t>
            </a:r>
            <a:endParaRPr lang="en-US" sz="1400" dirty="0" smtClean="0">
              <a:latin typeface="Calibri Light" panose="020F0302020204030204" pitchFamily="34" charset="0"/>
              <a:cs typeface="Calibri Light" panose="020F0302020204030204" pitchFamily="34" charset="0"/>
            </a:endParaRPr>
          </a:p>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HSN </a:t>
            </a:r>
            <a:r>
              <a:rPr lang="en-US" sz="1400" dirty="0">
                <a:latin typeface="Calibri Light" panose="020F0302020204030204" pitchFamily="34" charset="0"/>
                <a:cs typeface="Calibri Light" panose="020F0302020204030204" pitchFamily="34" charset="0"/>
              </a:rPr>
              <a:t>CODE </a:t>
            </a:r>
            <a:endParaRPr lang="en-US" sz="1400" dirty="0" smtClean="0">
              <a:latin typeface="Calibri Light" panose="020F0302020204030204" pitchFamily="34" charset="0"/>
              <a:cs typeface="Calibri Light" panose="020F0302020204030204" pitchFamily="34" charset="0"/>
            </a:endParaRPr>
          </a:p>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RATES </a:t>
            </a:r>
            <a:r>
              <a:rPr lang="en-US" sz="1400" dirty="0">
                <a:latin typeface="Calibri Light" panose="020F0302020204030204" pitchFamily="34" charset="0"/>
                <a:cs typeface="Calibri Light" panose="020F0302020204030204" pitchFamily="34" charset="0"/>
              </a:rPr>
              <a:t>OF GST </a:t>
            </a:r>
            <a:endParaRPr lang="en-US" sz="1400" dirty="0" smtClean="0">
              <a:latin typeface="Calibri Light" panose="020F0302020204030204" pitchFamily="34" charset="0"/>
              <a:cs typeface="Calibri Light" panose="020F0302020204030204" pitchFamily="34" charset="0"/>
            </a:endParaRPr>
          </a:p>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DESCRIPTION </a:t>
            </a:r>
          </a:p>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QUANTITY </a:t>
            </a:r>
          </a:p>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RATE </a:t>
            </a:r>
            <a:r>
              <a:rPr lang="en-US" sz="1400" dirty="0">
                <a:latin typeface="Calibri Light" panose="020F0302020204030204" pitchFamily="34" charset="0"/>
                <a:cs typeface="Calibri Light" panose="020F0302020204030204" pitchFamily="34" charset="0"/>
              </a:rPr>
              <a:t>PER UNIT </a:t>
            </a:r>
            <a:endParaRPr lang="en-US" sz="1400" dirty="0" smtClean="0">
              <a:latin typeface="Calibri Light" panose="020F0302020204030204" pitchFamily="34" charset="0"/>
              <a:cs typeface="Calibri Light" panose="020F0302020204030204" pitchFamily="34" charset="0"/>
            </a:endParaRPr>
          </a:p>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TAXABLE </a:t>
            </a:r>
            <a:r>
              <a:rPr lang="en-US" sz="1400" dirty="0">
                <a:latin typeface="Calibri Light" panose="020F0302020204030204" pitchFamily="34" charset="0"/>
                <a:cs typeface="Calibri Light" panose="020F0302020204030204" pitchFamily="34" charset="0"/>
              </a:rPr>
              <a:t>AMOUNT </a:t>
            </a:r>
            <a:endParaRPr lang="en-US" sz="1400" dirty="0" smtClean="0">
              <a:latin typeface="Calibri Light" panose="020F0302020204030204" pitchFamily="34" charset="0"/>
              <a:cs typeface="Calibri Light" panose="020F0302020204030204" pitchFamily="34" charset="0"/>
            </a:endParaRPr>
          </a:p>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CGST </a:t>
            </a:r>
          </a:p>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SGST </a:t>
            </a:r>
          </a:p>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IGST </a:t>
            </a:r>
          </a:p>
          <a:p>
            <a:pPr marL="800100" lvl="1" indent="-342900">
              <a:buClr>
                <a:srgbClr val="C00000"/>
              </a:buClr>
              <a:buFont typeface="Calibri Light" panose="020F0302020204030204" pitchFamily="34" charset="0"/>
              <a:buChar char="‒"/>
            </a:pPr>
            <a:r>
              <a:rPr lang="en-US" sz="1400" dirty="0" smtClean="0">
                <a:latin typeface="Calibri Light" panose="020F0302020204030204" pitchFamily="34" charset="0"/>
                <a:cs typeface="Calibri Light" panose="020F0302020204030204" pitchFamily="34" charset="0"/>
              </a:rPr>
              <a:t>TOTAL </a:t>
            </a:r>
            <a:r>
              <a:rPr lang="en-US" sz="1400" dirty="0">
                <a:latin typeface="Calibri Light" panose="020F0302020204030204" pitchFamily="34" charset="0"/>
                <a:cs typeface="Calibri Light" panose="020F0302020204030204" pitchFamily="34" charset="0"/>
              </a:rPr>
              <a:t>AMOUNT </a:t>
            </a:r>
            <a:endParaRPr lang="en-IN" sz="1400" dirty="0">
              <a:latin typeface="Calibri Light" panose="020F0302020204030204" pitchFamily="34" charset="0"/>
              <a:cs typeface="Calibri Light" panose="020F0302020204030204" pitchFamily="34" charset="0"/>
            </a:endParaRPr>
          </a:p>
        </p:txBody>
      </p:sp>
      <p:sp>
        <p:nvSpPr>
          <p:cNvPr id="6" name="Rectangle 5"/>
          <p:cNvSpPr/>
          <p:nvPr/>
        </p:nvSpPr>
        <p:spPr>
          <a:xfrm>
            <a:off x="5878286" y="2347328"/>
            <a:ext cx="5734594" cy="1184940"/>
          </a:xfrm>
          <a:prstGeom prst="rect">
            <a:avLst/>
          </a:prstGeom>
        </p:spPr>
        <p:txBody>
          <a:bodyPr wrap="square">
            <a:spAutoFit/>
          </a:bodyPr>
          <a:lstStyle/>
          <a:p>
            <a:r>
              <a:rPr lang="en-US" sz="1700" b="1" u="sng" dirty="0">
                <a:solidFill>
                  <a:schemeClr val="tx1">
                    <a:lumMod val="75000"/>
                    <a:lumOff val="25000"/>
                  </a:schemeClr>
                </a:solidFill>
              </a:rPr>
              <a:t>Structure of the Data</a:t>
            </a:r>
            <a:r>
              <a:rPr lang="en-US" sz="1700" b="1" u="sng" dirty="0" smtClean="0">
                <a:solidFill>
                  <a:schemeClr val="tx1">
                    <a:lumMod val="75000"/>
                    <a:lumOff val="25000"/>
                  </a:schemeClr>
                </a:solidFill>
              </a:rPr>
              <a:t>:</a:t>
            </a:r>
          </a:p>
          <a:p>
            <a:endParaRPr lang="en-US" sz="1400" b="1" u="sng" dirty="0"/>
          </a:p>
          <a:p>
            <a:r>
              <a:rPr lang="en-US" sz="1600" dirty="0"/>
              <a:t>It has 2 sheets </a:t>
            </a:r>
            <a:r>
              <a:rPr lang="en-US" sz="1600" dirty="0" smtClean="0"/>
              <a:t>–</a:t>
            </a:r>
            <a:endParaRPr lang="en-US" sz="1400" dirty="0"/>
          </a:p>
          <a:p>
            <a:pPr marL="342900" indent="-342900">
              <a:lnSpc>
                <a:spcPct val="150000"/>
              </a:lnSpc>
              <a:buAutoNum type="arabicPeriod"/>
            </a:pPr>
            <a:r>
              <a:rPr lang="en-US" sz="1600" dirty="0" smtClean="0"/>
              <a:t>“Sales” </a:t>
            </a:r>
            <a:r>
              <a:rPr lang="en-US" sz="1600" dirty="0"/>
              <a:t>with 780 rows and the following columns:</a:t>
            </a:r>
          </a:p>
        </p:txBody>
      </p:sp>
      <p:sp>
        <p:nvSpPr>
          <p:cNvPr id="8" name="Rectangle 7"/>
          <p:cNvSpPr/>
          <p:nvPr/>
        </p:nvSpPr>
        <p:spPr>
          <a:xfrm>
            <a:off x="5783525" y="4705269"/>
            <a:ext cx="5631670" cy="338554"/>
          </a:xfrm>
          <a:prstGeom prst="rect">
            <a:avLst/>
          </a:prstGeom>
        </p:spPr>
        <p:txBody>
          <a:bodyPr wrap="none">
            <a:spAutoFit/>
          </a:bodyPr>
          <a:lstStyle/>
          <a:p>
            <a:r>
              <a:rPr lang="en-US" sz="1600" dirty="0" smtClean="0"/>
              <a:t>2. </a:t>
            </a:r>
            <a:r>
              <a:rPr lang="en-US" sz="1600" smtClean="0"/>
              <a:t>“Purchase” with 452 rows </a:t>
            </a:r>
            <a:r>
              <a:rPr lang="en-US" sz="1600" dirty="0"/>
              <a:t>and the </a:t>
            </a:r>
            <a:r>
              <a:rPr lang="en-US" sz="1600"/>
              <a:t>following </a:t>
            </a:r>
            <a:r>
              <a:rPr lang="en-US" sz="1600" smtClean="0"/>
              <a:t>columns:</a:t>
            </a:r>
            <a:endParaRPr lang="en-IN" sz="1600"/>
          </a:p>
        </p:txBody>
      </p:sp>
      <p:sp>
        <p:nvSpPr>
          <p:cNvPr id="9" name="Rectangle 8"/>
          <p:cNvSpPr/>
          <p:nvPr/>
        </p:nvSpPr>
        <p:spPr>
          <a:xfrm>
            <a:off x="6322423" y="5121093"/>
            <a:ext cx="5869577" cy="1354217"/>
          </a:xfrm>
          <a:prstGeom prst="rect">
            <a:avLst/>
          </a:prstGeom>
        </p:spPr>
        <p:txBody>
          <a:bodyPr wrap="square" numCol="3">
            <a:spAutoFit/>
          </a:bodyPr>
          <a:lstStyle/>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Serial Number</a:t>
            </a: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Name </a:t>
            </a:r>
            <a:r>
              <a:rPr lang="en-US" sz="1600" dirty="0">
                <a:solidFill>
                  <a:srgbClr val="000000"/>
                </a:solidFill>
                <a:latin typeface="Calibri Light" panose="020F0302020204030204" pitchFamily="34" charset="0"/>
                <a:cs typeface="Calibri Light" panose="020F0302020204030204" pitchFamily="34" charset="0"/>
              </a:rPr>
              <a:t>of </a:t>
            </a:r>
            <a:r>
              <a:rPr lang="en-US" sz="1600" dirty="0" smtClean="0">
                <a:solidFill>
                  <a:srgbClr val="000000"/>
                </a:solidFill>
                <a:latin typeface="Calibri Light" panose="020F0302020204030204" pitchFamily="34" charset="0"/>
                <a:cs typeface="Calibri Light" panose="020F0302020204030204" pitchFamily="34" charset="0"/>
              </a:rPr>
              <a:t>Supplier</a:t>
            </a: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Invoice </a:t>
            </a:r>
            <a:r>
              <a:rPr lang="en-US" sz="1600" dirty="0">
                <a:solidFill>
                  <a:srgbClr val="000000"/>
                </a:solidFill>
                <a:latin typeface="Calibri Light" panose="020F0302020204030204" pitchFamily="34" charset="0"/>
                <a:cs typeface="Calibri Light" panose="020F0302020204030204" pitchFamily="34" charset="0"/>
              </a:rPr>
              <a:t>Date</a:t>
            </a:r>
            <a:r>
              <a:rPr lang="en-US" sz="1600" dirty="0">
                <a:latin typeface="Calibri Light" panose="020F0302020204030204" pitchFamily="34" charset="0"/>
                <a:cs typeface="Calibri Light" panose="020F0302020204030204" pitchFamily="34" charset="0"/>
              </a:rPr>
              <a:t> </a:t>
            </a:r>
            <a:endParaRPr lang="en-US" sz="1600" dirty="0" smtClean="0">
              <a:latin typeface="Calibri Light" panose="020F0302020204030204" pitchFamily="34" charset="0"/>
              <a:cs typeface="Calibri Light" panose="020F0302020204030204" pitchFamily="34" charset="0"/>
            </a:endParaRP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HSN </a:t>
            </a:r>
            <a:r>
              <a:rPr lang="en-US" sz="1600" dirty="0">
                <a:solidFill>
                  <a:srgbClr val="000000"/>
                </a:solidFill>
                <a:latin typeface="Calibri Light" panose="020F0302020204030204" pitchFamily="34" charset="0"/>
                <a:cs typeface="Calibri Light" panose="020F0302020204030204" pitchFamily="34" charset="0"/>
              </a:rPr>
              <a:t>Code</a:t>
            </a:r>
            <a:r>
              <a:rPr lang="en-US" sz="1600" dirty="0">
                <a:latin typeface="Calibri Light" panose="020F0302020204030204" pitchFamily="34" charset="0"/>
                <a:cs typeface="Calibri Light" panose="020F0302020204030204" pitchFamily="34" charset="0"/>
              </a:rPr>
              <a:t> </a:t>
            </a:r>
            <a:endParaRPr lang="en-US" sz="1600" dirty="0" smtClean="0">
              <a:latin typeface="Calibri Light" panose="020F0302020204030204" pitchFamily="34" charset="0"/>
              <a:cs typeface="Calibri Light" panose="020F0302020204030204" pitchFamily="34" charset="0"/>
            </a:endParaRP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Rate </a:t>
            </a:r>
            <a:r>
              <a:rPr lang="en-US" sz="1600" dirty="0">
                <a:solidFill>
                  <a:srgbClr val="000000"/>
                </a:solidFill>
                <a:latin typeface="Calibri Light" panose="020F0302020204030204" pitchFamily="34" charset="0"/>
                <a:cs typeface="Calibri Light" panose="020F0302020204030204" pitchFamily="34" charset="0"/>
              </a:rPr>
              <a:t>of tax</a:t>
            </a:r>
            <a:r>
              <a:rPr lang="en-US" sz="1600" dirty="0">
                <a:latin typeface="Calibri Light" panose="020F0302020204030204" pitchFamily="34" charset="0"/>
                <a:cs typeface="Calibri Light" panose="020F0302020204030204" pitchFamily="34" charset="0"/>
              </a:rPr>
              <a:t> </a:t>
            </a:r>
            <a:endParaRPr lang="en-US" sz="1600" dirty="0" smtClean="0">
              <a:latin typeface="Calibri Light" panose="020F0302020204030204" pitchFamily="34" charset="0"/>
              <a:cs typeface="Calibri Light" panose="020F0302020204030204" pitchFamily="34" charset="0"/>
            </a:endParaRP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Description</a:t>
            </a: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Quantity</a:t>
            </a:r>
            <a:r>
              <a:rPr lang="en-US" sz="1600" dirty="0" smtClean="0">
                <a:latin typeface="Calibri Light" panose="020F0302020204030204" pitchFamily="34" charset="0"/>
                <a:cs typeface="Calibri Light" panose="020F0302020204030204" pitchFamily="34" charset="0"/>
              </a:rPr>
              <a:t> </a:t>
            </a: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Rate </a:t>
            </a:r>
            <a:r>
              <a:rPr lang="en-US" sz="1600" dirty="0">
                <a:solidFill>
                  <a:srgbClr val="000000"/>
                </a:solidFill>
                <a:latin typeface="Calibri Light" panose="020F0302020204030204" pitchFamily="34" charset="0"/>
                <a:cs typeface="Calibri Light" panose="020F0302020204030204" pitchFamily="34" charset="0"/>
              </a:rPr>
              <a:t>per unit</a:t>
            </a:r>
            <a:r>
              <a:rPr lang="en-US" sz="1600" dirty="0">
                <a:latin typeface="Calibri Light" panose="020F0302020204030204" pitchFamily="34" charset="0"/>
                <a:cs typeface="Calibri Light" panose="020F0302020204030204" pitchFamily="34" charset="0"/>
              </a:rPr>
              <a:t> </a:t>
            </a:r>
            <a:r>
              <a:rPr lang="en-US" sz="1600" dirty="0">
                <a:solidFill>
                  <a:srgbClr val="000000"/>
                </a:solidFill>
                <a:latin typeface="Calibri Light" panose="020F0302020204030204" pitchFamily="34" charset="0"/>
                <a:cs typeface="Calibri Light" panose="020F0302020204030204" pitchFamily="34" charset="0"/>
              </a:rPr>
              <a:t> </a:t>
            </a:r>
            <a:endParaRPr lang="en-US" sz="1600" dirty="0" smtClean="0">
              <a:solidFill>
                <a:srgbClr val="000000"/>
              </a:solidFill>
              <a:latin typeface="Calibri Light" panose="020F0302020204030204" pitchFamily="34" charset="0"/>
              <a:cs typeface="Calibri Light" panose="020F0302020204030204" pitchFamily="34" charset="0"/>
            </a:endParaRP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Gross Amount</a:t>
            </a: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Discount </a:t>
            </a:r>
            <a:endParaRPr lang="en-US" sz="1600" dirty="0">
              <a:latin typeface="Calibri Light" panose="020F0302020204030204" pitchFamily="34" charset="0"/>
              <a:cs typeface="Calibri Light" panose="020F0302020204030204" pitchFamily="34" charset="0"/>
            </a:endParaRP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Amount  </a:t>
            </a:r>
            <a:r>
              <a:rPr lang="en-US" sz="1600" dirty="0" smtClean="0">
                <a:latin typeface="Calibri Light" panose="020F0302020204030204" pitchFamily="34" charset="0"/>
                <a:cs typeface="Calibri Light" panose="020F0302020204030204" pitchFamily="34" charset="0"/>
              </a:rPr>
              <a:t> </a:t>
            </a:r>
            <a:r>
              <a:rPr lang="en-US" sz="1600" dirty="0" smtClean="0">
                <a:solidFill>
                  <a:srgbClr val="000000"/>
                </a:solidFill>
                <a:latin typeface="Calibri Light" panose="020F0302020204030204" pitchFamily="34" charset="0"/>
                <a:cs typeface="Calibri Light" panose="020F0302020204030204" pitchFamily="34" charset="0"/>
              </a:rPr>
              <a:t> </a:t>
            </a: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CGST </a:t>
            </a:r>
            <a:r>
              <a:rPr lang="en-US" sz="1600" dirty="0" smtClean="0">
                <a:latin typeface="Calibri Light" panose="020F0302020204030204" pitchFamily="34" charset="0"/>
                <a:cs typeface="Calibri Light" panose="020F0302020204030204" pitchFamily="34" charset="0"/>
              </a:rPr>
              <a:t> </a:t>
            </a:r>
            <a:r>
              <a:rPr lang="en-US" sz="1600" dirty="0" smtClean="0">
                <a:solidFill>
                  <a:srgbClr val="000000"/>
                </a:solidFill>
                <a:latin typeface="Calibri Light" panose="020F0302020204030204" pitchFamily="34" charset="0"/>
                <a:cs typeface="Calibri Light" panose="020F0302020204030204" pitchFamily="34" charset="0"/>
              </a:rPr>
              <a:t> </a:t>
            </a: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SGST </a:t>
            </a:r>
            <a:r>
              <a:rPr lang="en-US" sz="1600" dirty="0" smtClean="0">
                <a:latin typeface="Calibri Light" panose="020F0302020204030204" pitchFamily="34" charset="0"/>
                <a:cs typeface="Calibri Light" panose="020F0302020204030204" pitchFamily="34" charset="0"/>
              </a:rPr>
              <a:t> </a:t>
            </a:r>
            <a:r>
              <a:rPr lang="en-US" sz="1600" dirty="0" smtClean="0">
                <a:solidFill>
                  <a:srgbClr val="000000"/>
                </a:solidFill>
                <a:latin typeface="Calibri Light" panose="020F0302020204030204" pitchFamily="34" charset="0"/>
                <a:cs typeface="Calibri Light" panose="020F0302020204030204" pitchFamily="34" charset="0"/>
              </a:rPr>
              <a:t> </a:t>
            </a: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IGST </a:t>
            </a:r>
            <a:r>
              <a:rPr lang="en-US" sz="1600" dirty="0" smtClean="0">
                <a:latin typeface="Calibri Light" panose="020F0302020204030204" pitchFamily="34" charset="0"/>
                <a:cs typeface="Calibri Light" panose="020F0302020204030204" pitchFamily="34" charset="0"/>
              </a:rPr>
              <a:t> </a:t>
            </a:r>
            <a:r>
              <a:rPr lang="en-US" sz="1600" dirty="0" smtClean="0">
                <a:solidFill>
                  <a:srgbClr val="000000"/>
                </a:solidFill>
                <a:latin typeface="Calibri Light" panose="020F0302020204030204" pitchFamily="34" charset="0"/>
                <a:cs typeface="Calibri Light" panose="020F0302020204030204" pitchFamily="34" charset="0"/>
              </a:rPr>
              <a:t> </a:t>
            </a:r>
          </a:p>
          <a:p>
            <a:pPr marL="285750" indent="-285750">
              <a:buClr>
                <a:srgbClr val="C00000"/>
              </a:buClr>
              <a:buFontTx/>
              <a:buChar char="‒"/>
            </a:pPr>
            <a:r>
              <a:rPr lang="en-US" sz="1600" dirty="0" smtClean="0">
                <a:solidFill>
                  <a:srgbClr val="000000"/>
                </a:solidFill>
                <a:latin typeface="Calibri Light" panose="020F0302020204030204" pitchFamily="34" charset="0"/>
                <a:cs typeface="Calibri Light" panose="020F0302020204030204" pitchFamily="34" charset="0"/>
              </a:rPr>
              <a:t>Total </a:t>
            </a:r>
            <a:endParaRPr lang="en-IN" sz="16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364045859"/>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entagon 2"/>
          <p:cNvSpPr/>
          <p:nvPr/>
        </p:nvSpPr>
        <p:spPr>
          <a:xfrm>
            <a:off x="287383" y="209005"/>
            <a:ext cx="9862790" cy="866252"/>
          </a:xfrm>
          <a:prstGeom prst="homePlate">
            <a:avLst/>
          </a:prstGeom>
        </p:spPr>
        <p:style>
          <a:lnRef idx="2">
            <a:schemeClr val="accent1">
              <a:shade val="50000"/>
            </a:schemeClr>
          </a:lnRef>
          <a:fillRef idx="1003">
            <a:schemeClr val="dk2"/>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IN" sz="1350"/>
          </a:p>
        </p:txBody>
      </p:sp>
      <p:sp>
        <p:nvSpPr>
          <p:cNvPr id="4" name="TextBox 3"/>
          <p:cNvSpPr txBox="1"/>
          <p:nvPr/>
        </p:nvSpPr>
        <p:spPr>
          <a:xfrm>
            <a:off x="541468" y="318965"/>
            <a:ext cx="5652952" cy="646331"/>
          </a:xfrm>
          <a:prstGeom prst="rect">
            <a:avLst/>
          </a:prstGeom>
          <a:noFill/>
        </p:spPr>
        <p:txBody>
          <a:bodyPr wrap="square" rtlCol="0">
            <a:spAutoFit/>
          </a:bodyPr>
          <a:lstStyle/>
          <a:p>
            <a:r>
              <a:rPr lang="en-IN" sz="3600" dirty="0">
                <a:solidFill>
                  <a:schemeClr val="bg1"/>
                </a:solidFill>
                <a:latin typeface="Bahnschrift" panose="020B0502040204020203" pitchFamily="34" charset="0"/>
              </a:rPr>
              <a:t>Analysis and Insights</a:t>
            </a:r>
          </a:p>
        </p:txBody>
      </p:sp>
      <p:sp>
        <p:nvSpPr>
          <p:cNvPr id="5" name="TextBox 4"/>
          <p:cNvSpPr txBox="1"/>
          <p:nvPr/>
        </p:nvSpPr>
        <p:spPr>
          <a:xfrm>
            <a:off x="6194420" y="1185217"/>
            <a:ext cx="5810346" cy="320857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1500" dirty="0" smtClean="0">
                <a:latin typeface="Bahnschrift" panose="020B0502040204020203" pitchFamily="34" charset="0"/>
              </a:rPr>
              <a:t>SS Utensils and MS Strainer are the products which are among the one’s sold in maximum quantity and also generate maximum profit.</a:t>
            </a:r>
          </a:p>
          <a:p>
            <a:pPr marL="285750" indent="-285750">
              <a:lnSpc>
                <a:spcPct val="150000"/>
              </a:lnSpc>
              <a:buFont typeface="Arial" panose="020B0604020202020204" pitchFamily="34" charset="0"/>
              <a:buChar char="•"/>
            </a:pPr>
            <a:r>
              <a:rPr lang="en-IN" sz="1500" dirty="0" smtClean="0">
                <a:latin typeface="Bahnschrift" panose="020B0502040204020203" pitchFamily="34" charset="0"/>
              </a:rPr>
              <a:t>Out of 212 products, only 23 products contribute to 50% of the revenue generated.</a:t>
            </a:r>
          </a:p>
          <a:p>
            <a:pPr marL="285750" indent="-285750">
              <a:lnSpc>
                <a:spcPct val="150000"/>
              </a:lnSpc>
              <a:buFont typeface="Arial" panose="020B0604020202020204" pitchFamily="34" charset="0"/>
              <a:buChar char="•"/>
            </a:pPr>
            <a:r>
              <a:rPr lang="en-IN" sz="1500" dirty="0" smtClean="0">
                <a:latin typeface="Bahnschrift" panose="020B0502040204020203" pitchFamily="34" charset="0"/>
              </a:rPr>
              <a:t>Supplier ‘H’ is the most preferred supplier and 8 suppliers out of 23 covered around 80% of the shop’s purchase.</a:t>
            </a:r>
          </a:p>
          <a:p>
            <a:pPr marL="285750" indent="-285750">
              <a:lnSpc>
                <a:spcPct val="150000"/>
              </a:lnSpc>
              <a:buFont typeface="Arial" panose="020B0604020202020204" pitchFamily="34" charset="0"/>
              <a:buChar char="•"/>
            </a:pPr>
            <a:r>
              <a:rPr lang="en-IN" sz="1500" dirty="0" smtClean="0">
                <a:latin typeface="Bahnschrift" panose="020B0502040204020203" pitchFamily="34" charset="0"/>
              </a:rPr>
              <a:t>Kenstar Cooler have the maximum margin and hence most profitable.</a:t>
            </a:r>
          </a:p>
        </p:txBody>
      </p:sp>
      <p:graphicFrame>
        <p:nvGraphicFramePr>
          <p:cNvPr id="6" name="Table 5"/>
          <p:cNvGraphicFramePr>
            <a:graphicFrameLocks noGrp="1"/>
          </p:cNvGraphicFramePr>
          <p:nvPr>
            <p:extLst>
              <p:ext uri="{D42A27DB-BD31-4B8C-83A1-F6EECF244321}">
                <p14:modId xmlns:p14="http://schemas.microsoft.com/office/powerpoint/2010/main" val="2143321044"/>
              </p:ext>
            </p:extLst>
          </p:nvPr>
        </p:nvGraphicFramePr>
        <p:xfrm>
          <a:off x="287383" y="4532811"/>
          <a:ext cx="5669280" cy="2037169"/>
        </p:xfrm>
        <a:graphic>
          <a:graphicData uri="http://schemas.openxmlformats.org/drawingml/2006/table">
            <a:tbl>
              <a:tblPr>
                <a:tableStyleId>{5DA37D80-6434-44D0-A028-1B22A696006F}</a:tableStyleId>
              </a:tblPr>
              <a:tblGrid>
                <a:gridCol w="2492249"/>
                <a:gridCol w="1246124"/>
                <a:gridCol w="872875"/>
                <a:gridCol w="1058032"/>
              </a:tblGrid>
              <a:tr h="338785">
                <a:tc>
                  <a:txBody>
                    <a:bodyPr/>
                    <a:lstStyle/>
                    <a:p>
                      <a:pPr algn="ctr" fontAlgn="ctr"/>
                      <a:r>
                        <a:rPr lang="en-IN" sz="1200" b="0" u="none" strike="noStrike" dirty="0">
                          <a:effectLst/>
                          <a:latin typeface="Bahnschrift" panose="020B0502040204020203" pitchFamily="34" charset="0"/>
                        </a:rPr>
                        <a:t>Product Name</a:t>
                      </a:r>
                      <a:endParaRPr lang="en-IN" sz="12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200" b="0" u="none" strike="noStrike" dirty="0">
                          <a:effectLst/>
                          <a:latin typeface="Bahnschrift" panose="020B0502040204020203" pitchFamily="34" charset="0"/>
                        </a:rPr>
                        <a:t>Sale Price</a:t>
                      </a:r>
                      <a:endParaRPr lang="en-IN" sz="12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200" b="0" u="none" strike="noStrike" dirty="0">
                          <a:effectLst/>
                          <a:latin typeface="Bahnschrift" panose="020B0502040204020203" pitchFamily="34" charset="0"/>
                        </a:rPr>
                        <a:t>Purchase Price</a:t>
                      </a:r>
                      <a:endParaRPr lang="en-IN" sz="12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200" b="0" u="none" strike="noStrike" dirty="0">
                          <a:effectLst/>
                          <a:latin typeface="Bahnschrift" panose="020B0502040204020203" pitchFamily="34" charset="0"/>
                        </a:rPr>
                        <a:t>Margin</a:t>
                      </a:r>
                      <a:endParaRPr lang="en-IN" sz="12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r>
              <a:tr h="415471">
                <a:tc>
                  <a:txBody>
                    <a:bodyPr/>
                    <a:lstStyle/>
                    <a:p>
                      <a:pPr algn="ctr" fontAlgn="ctr"/>
                      <a:r>
                        <a:rPr lang="en-IN" sz="1100" u="none" strike="noStrike" dirty="0">
                          <a:effectLst/>
                          <a:latin typeface="Bahnschrift" panose="020B0502040204020203" pitchFamily="34" charset="0"/>
                        </a:rPr>
                        <a:t>Kenstar Cooler Slimline Super</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dirty="0">
                          <a:effectLst/>
                          <a:latin typeface="Bahnschrift" panose="020B0502040204020203" pitchFamily="34" charset="0"/>
                        </a:rPr>
                        <a:t>₹ 8,474.58</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dirty="0">
                          <a:effectLst/>
                          <a:latin typeface="Bahnschrift" panose="020B0502040204020203" pitchFamily="34" charset="0"/>
                        </a:rPr>
                        <a:t>₹ 6,610.19</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dirty="0">
                          <a:effectLst/>
                          <a:latin typeface="Bahnschrift" panose="020B0502040204020203" pitchFamily="34" charset="0"/>
                        </a:rPr>
                        <a:t>₹ 1,864.39</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r>
              <a:tr h="415471">
                <a:tc>
                  <a:txBody>
                    <a:bodyPr/>
                    <a:lstStyle/>
                    <a:p>
                      <a:pPr algn="ctr" fontAlgn="ctr"/>
                      <a:r>
                        <a:rPr lang="en-IN" sz="1100" u="none" strike="noStrike" dirty="0">
                          <a:effectLst/>
                          <a:latin typeface="Bahnschrift" panose="020B0502040204020203" pitchFamily="34" charset="0"/>
                        </a:rPr>
                        <a:t>GS CS3B Black</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dirty="0">
                          <a:effectLst/>
                          <a:latin typeface="Bahnschrift" panose="020B0502040204020203" pitchFamily="34" charset="0"/>
                        </a:rPr>
                        <a:t>₹ 3,305.08</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dirty="0">
                          <a:effectLst/>
                          <a:latin typeface="Bahnschrift" panose="020B0502040204020203" pitchFamily="34" charset="0"/>
                        </a:rPr>
                        <a:t>₹ 2,025.43</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dirty="0">
                          <a:effectLst/>
                          <a:latin typeface="Bahnschrift" panose="020B0502040204020203" pitchFamily="34" charset="0"/>
                        </a:rPr>
                        <a:t>₹ 1,279.65</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r>
              <a:tr h="415471">
                <a:tc>
                  <a:txBody>
                    <a:bodyPr/>
                    <a:lstStyle/>
                    <a:p>
                      <a:pPr algn="ctr" fontAlgn="ctr"/>
                      <a:r>
                        <a:rPr lang="fr-FR" sz="1100" u="none" strike="noStrike" dirty="0" smtClean="0">
                          <a:effectLst/>
                          <a:latin typeface="Bahnschrift" panose="020B0502040204020203" pitchFamily="34" charset="0"/>
                        </a:rPr>
                        <a:t>T- Series </a:t>
                      </a:r>
                      <a:r>
                        <a:rPr lang="fr-FR" sz="1100" u="none" strike="noStrike" dirty="0">
                          <a:effectLst/>
                          <a:latin typeface="Bahnschrift" panose="020B0502040204020203" pitchFamily="34" charset="0"/>
                        </a:rPr>
                        <a:t>Cooler TST-707 70 Ltr HC</a:t>
                      </a:r>
                      <a:endParaRPr lang="fr-FR"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dirty="0">
                          <a:effectLst/>
                          <a:latin typeface="Bahnschrift" panose="020B0502040204020203" pitchFamily="34" charset="0"/>
                        </a:rPr>
                        <a:t>₹ 7,796.61</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dirty="0">
                          <a:effectLst/>
                          <a:latin typeface="Bahnschrift" panose="020B0502040204020203" pitchFamily="34" charset="0"/>
                        </a:rPr>
                        <a:t>₹ 6,780.51</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dirty="0">
                          <a:effectLst/>
                          <a:latin typeface="Bahnschrift" panose="020B0502040204020203" pitchFamily="34" charset="0"/>
                        </a:rPr>
                        <a:t>₹ 1,016.10</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r>
              <a:tr h="415471">
                <a:tc>
                  <a:txBody>
                    <a:bodyPr/>
                    <a:lstStyle/>
                    <a:p>
                      <a:pPr algn="ctr" fontAlgn="ctr"/>
                      <a:r>
                        <a:rPr lang="fr-FR" sz="1100" u="none" strike="noStrike" dirty="0" smtClean="0">
                          <a:effectLst/>
                          <a:latin typeface="Bahnschrift" panose="020B0502040204020203" pitchFamily="34" charset="0"/>
                        </a:rPr>
                        <a:t>T- Series </a:t>
                      </a:r>
                      <a:r>
                        <a:rPr lang="fr-FR" sz="1100" u="none" strike="noStrike" dirty="0">
                          <a:effectLst/>
                          <a:latin typeface="Bahnschrift" panose="020B0502040204020203" pitchFamily="34" charset="0"/>
                        </a:rPr>
                        <a:t>Cooler TST-550 55 Ltr HC</a:t>
                      </a:r>
                      <a:endParaRPr lang="fr-FR"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a:effectLst/>
                          <a:latin typeface="Bahnschrift" panose="020B0502040204020203" pitchFamily="34" charset="0"/>
                        </a:rPr>
                        <a:t>₹ 6,949.15</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dirty="0">
                          <a:effectLst/>
                          <a:latin typeface="Bahnschrift" panose="020B0502040204020203" pitchFamily="34" charset="0"/>
                        </a:rPr>
                        <a:t>₹ 5,941.52</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n-IN" sz="1100" u="none" strike="noStrike" dirty="0">
                          <a:effectLst/>
                          <a:latin typeface="Bahnschrift" panose="020B0502040204020203" pitchFamily="34" charset="0"/>
                        </a:rPr>
                        <a:t>₹ 1,007.63</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7" name="Chart 6"/>
          <p:cNvGraphicFramePr>
            <a:graphicFrameLocks/>
          </p:cNvGraphicFramePr>
          <p:nvPr>
            <p:extLst>
              <p:ext uri="{D42A27DB-BD31-4B8C-83A1-F6EECF244321}">
                <p14:modId xmlns:p14="http://schemas.microsoft.com/office/powerpoint/2010/main" val="2096397302"/>
              </p:ext>
            </p:extLst>
          </p:nvPr>
        </p:nvGraphicFramePr>
        <p:xfrm>
          <a:off x="287383" y="1185217"/>
          <a:ext cx="5643154" cy="315165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 name="Table 1"/>
          <p:cNvGraphicFramePr>
            <a:graphicFrameLocks noGrp="1"/>
          </p:cNvGraphicFramePr>
          <p:nvPr>
            <p:extLst>
              <p:ext uri="{D42A27DB-BD31-4B8C-83A1-F6EECF244321}">
                <p14:modId xmlns:p14="http://schemas.microsoft.com/office/powerpoint/2010/main" val="527417438"/>
              </p:ext>
            </p:extLst>
          </p:nvPr>
        </p:nvGraphicFramePr>
        <p:xfrm>
          <a:off x="6194420" y="4506685"/>
          <a:ext cx="5554894" cy="2050866"/>
        </p:xfrm>
        <a:graphic>
          <a:graphicData uri="http://schemas.openxmlformats.org/drawingml/2006/table">
            <a:tbl>
              <a:tblPr>
                <a:tableStyleId>{5DA37D80-6434-44D0-A028-1B22A696006F}</a:tableStyleId>
              </a:tblPr>
              <a:tblGrid>
                <a:gridCol w="990278"/>
                <a:gridCol w="1310368"/>
                <a:gridCol w="1587113"/>
                <a:gridCol w="1667135"/>
              </a:tblGrid>
              <a:tr h="227874">
                <a:tc>
                  <a:txBody>
                    <a:bodyPr/>
                    <a:lstStyle/>
                    <a:p>
                      <a:pPr algn="ctr" fontAlgn="t"/>
                      <a:r>
                        <a:rPr lang="en-IN" sz="1200" u="none" strike="noStrike" dirty="0">
                          <a:effectLst/>
                          <a:latin typeface="Bahnschrift" panose="020B0502040204020203" pitchFamily="34" charset="0"/>
                        </a:rPr>
                        <a:t>Supplier</a:t>
                      </a:r>
                      <a:endParaRPr lang="en-IN" sz="1200" b="1" i="0" u="none" strike="noStrike" dirty="0">
                        <a:solidFill>
                          <a:srgbClr val="FFFFFF"/>
                        </a:solidFill>
                        <a:effectLst/>
                        <a:latin typeface="Bahnschrift" panose="020B0502040204020203" pitchFamily="34" charset="0"/>
                      </a:endParaRPr>
                    </a:p>
                  </a:txBody>
                  <a:tcPr marL="9525" marR="9525" marT="9525" marB="0">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t"/>
                      <a:r>
                        <a:rPr lang="en-IN" sz="1200" u="none" strike="noStrike">
                          <a:effectLst/>
                          <a:latin typeface="Bahnschrift" panose="020B0502040204020203" pitchFamily="34" charset="0"/>
                        </a:rPr>
                        <a:t>No of purchases</a:t>
                      </a:r>
                      <a:endParaRPr lang="en-IN" sz="1200" b="1" i="0" u="none" strike="noStrike">
                        <a:solidFill>
                          <a:srgbClr val="FFFFFF"/>
                        </a:solidFill>
                        <a:effectLst/>
                        <a:latin typeface="Bahnschrift" panose="020B0502040204020203" pitchFamily="34" charset="0"/>
                      </a:endParaRPr>
                    </a:p>
                  </a:txBody>
                  <a:tcPr marL="9525" marR="9525" marT="9525" marB="0">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t"/>
                      <a:r>
                        <a:rPr lang="en-IN" sz="1200" u="none" strike="noStrike">
                          <a:effectLst/>
                          <a:latin typeface="Bahnschrift" panose="020B0502040204020203" pitchFamily="34" charset="0"/>
                        </a:rPr>
                        <a:t>Cumulative purchases</a:t>
                      </a:r>
                      <a:endParaRPr lang="en-IN" sz="1200" b="1" i="0" u="none" strike="noStrike">
                        <a:solidFill>
                          <a:srgbClr val="FFFFFF"/>
                        </a:solidFill>
                        <a:effectLst/>
                        <a:latin typeface="Bahnschrift" panose="020B0502040204020203" pitchFamily="34" charset="0"/>
                      </a:endParaRPr>
                    </a:p>
                  </a:txBody>
                  <a:tcPr marL="9525" marR="9525" marT="9525" marB="0">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t"/>
                      <a:r>
                        <a:rPr lang="en-IN" sz="1200" u="none" strike="noStrike" dirty="0">
                          <a:effectLst/>
                          <a:latin typeface="Bahnschrift" panose="020B0502040204020203" pitchFamily="34" charset="0"/>
                        </a:rPr>
                        <a:t>Cumulative purchase %</a:t>
                      </a:r>
                      <a:endParaRPr lang="en-IN" sz="1200" b="1" i="0" u="none" strike="noStrike" dirty="0">
                        <a:solidFill>
                          <a:srgbClr val="FFFFFF"/>
                        </a:solidFill>
                        <a:effectLst/>
                        <a:latin typeface="Bahnschrift" panose="020B0502040204020203" pitchFamily="34" charset="0"/>
                      </a:endParaRPr>
                    </a:p>
                  </a:txBody>
                  <a:tcPr marL="9525" marR="9525" marT="9525" marB="0">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r>
              <a:tr h="227874">
                <a:tc>
                  <a:txBody>
                    <a:bodyPr/>
                    <a:lstStyle/>
                    <a:p>
                      <a:pPr algn="ctr" fontAlgn="ctr"/>
                      <a:r>
                        <a:rPr lang="en-IN" sz="1100" u="none" strike="noStrike">
                          <a:effectLst/>
                          <a:latin typeface="Bahnschrift" panose="020B0502040204020203" pitchFamily="34" charset="0"/>
                        </a:rPr>
                        <a:t>H</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70</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70</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dirty="0">
                          <a:effectLst/>
                          <a:latin typeface="Bahnschrift" panose="020B0502040204020203" pitchFamily="34" charset="0"/>
                        </a:rPr>
                        <a:t>15.63%</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r>
              <a:tr h="227874">
                <a:tc>
                  <a:txBody>
                    <a:bodyPr/>
                    <a:lstStyle/>
                    <a:p>
                      <a:pPr algn="ctr" fontAlgn="ctr"/>
                      <a:r>
                        <a:rPr lang="en-IN" sz="1100" u="none" strike="noStrike">
                          <a:effectLst/>
                          <a:latin typeface="Bahnschrift" panose="020B0502040204020203" pitchFamily="34" charset="0"/>
                        </a:rPr>
                        <a:t>C</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62</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132</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29.46%</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r>
              <a:tr h="227874">
                <a:tc>
                  <a:txBody>
                    <a:bodyPr/>
                    <a:lstStyle/>
                    <a:p>
                      <a:pPr algn="ctr" fontAlgn="ctr"/>
                      <a:r>
                        <a:rPr lang="en-IN" sz="1100" u="none" strike="noStrike">
                          <a:effectLst/>
                          <a:latin typeface="Bahnschrift" panose="020B0502040204020203" pitchFamily="34" charset="0"/>
                        </a:rPr>
                        <a:t>D</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61</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193</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43.08%</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r>
              <a:tr h="227874">
                <a:tc>
                  <a:txBody>
                    <a:bodyPr/>
                    <a:lstStyle/>
                    <a:p>
                      <a:pPr algn="ctr" fontAlgn="ctr"/>
                      <a:r>
                        <a:rPr lang="en-IN" sz="1100" u="none" strike="noStrike">
                          <a:effectLst/>
                          <a:latin typeface="Bahnschrift" panose="020B0502040204020203" pitchFamily="34" charset="0"/>
                        </a:rPr>
                        <a:t>F</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59</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252</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56.25%</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r>
              <a:tr h="227874">
                <a:tc>
                  <a:txBody>
                    <a:bodyPr/>
                    <a:lstStyle/>
                    <a:p>
                      <a:pPr algn="ctr" fontAlgn="ctr"/>
                      <a:r>
                        <a:rPr lang="en-IN" sz="1100" u="none" strike="noStrike">
                          <a:effectLst/>
                          <a:latin typeface="Bahnschrift" panose="020B0502040204020203" pitchFamily="34" charset="0"/>
                        </a:rPr>
                        <a:t>G </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40</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292</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65.18%</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r>
              <a:tr h="227874">
                <a:tc>
                  <a:txBody>
                    <a:bodyPr/>
                    <a:lstStyle/>
                    <a:p>
                      <a:pPr algn="ctr" fontAlgn="ctr"/>
                      <a:r>
                        <a:rPr lang="en-IN" sz="1100" u="none" strike="noStrike">
                          <a:effectLst/>
                          <a:latin typeface="Bahnschrift" panose="020B0502040204020203" pitchFamily="34" charset="0"/>
                        </a:rPr>
                        <a:t>B</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36</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328</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73.21%</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r>
              <a:tr h="227874">
                <a:tc>
                  <a:txBody>
                    <a:bodyPr/>
                    <a:lstStyle/>
                    <a:p>
                      <a:pPr algn="ctr" fontAlgn="ctr"/>
                      <a:r>
                        <a:rPr lang="en-IN" sz="1100" u="none" strike="noStrike">
                          <a:effectLst/>
                          <a:latin typeface="Bahnschrift" panose="020B0502040204020203" pitchFamily="34" charset="0"/>
                        </a:rPr>
                        <a:t>A</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20</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348</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77.68%</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r>
              <a:tr h="227874">
                <a:tc>
                  <a:txBody>
                    <a:bodyPr/>
                    <a:lstStyle/>
                    <a:p>
                      <a:pPr algn="ctr" fontAlgn="ctr"/>
                      <a:r>
                        <a:rPr lang="en-IN" sz="1100" u="none" strike="noStrike">
                          <a:effectLst/>
                          <a:latin typeface="Bahnschrift" panose="020B0502040204020203" pitchFamily="34" charset="0"/>
                        </a:rPr>
                        <a:t>E</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17</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a:effectLst/>
                          <a:latin typeface="Bahnschrift" panose="020B0502040204020203" pitchFamily="34" charset="0"/>
                        </a:rPr>
                        <a:t>365</a:t>
                      </a:r>
                      <a:endParaRPr lang="en-IN" sz="1100" b="0" i="0" u="none" strike="noStrike">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c>
                  <a:txBody>
                    <a:bodyPr/>
                    <a:lstStyle/>
                    <a:p>
                      <a:pPr algn="ctr" fontAlgn="ctr"/>
                      <a:r>
                        <a:rPr lang="en-IN" sz="1100" u="none" strike="noStrike" dirty="0">
                          <a:effectLst/>
                          <a:latin typeface="Bahnschrift" panose="020B0502040204020203" pitchFamily="34" charset="0"/>
                        </a:rPr>
                        <a:t>81.47%</a:t>
                      </a:r>
                      <a:endParaRPr lang="en-IN" sz="1100" b="0" i="0" u="none" strike="noStrike" dirty="0">
                        <a:solidFill>
                          <a:srgbClr val="000000"/>
                        </a:solidFill>
                        <a:effectLst/>
                        <a:latin typeface="Bahnschrift" panose="020B0502040204020203" pitchFamily="34" charset="0"/>
                      </a:endParaRPr>
                    </a:p>
                  </a:txBody>
                  <a:tcPr marL="9525" marR="9525" marT="9525" marB="0" anchor="ctr">
                    <a:lnL w="12700" cap="flat" cmpd="sng" algn="ctr">
                      <a:solidFill>
                        <a:srgbClr val="C00000"/>
                      </a:solidFill>
                      <a:prstDash val="solid"/>
                      <a:round/>
                      <a:headEnd type="none" w="med" len="med"/>
                      <a:tailEnd type="none" w="med" len="med"/>
                    </a:lnL>
                    <a:lnR w="12700" cap="flat" cmpd="sng" algn="ctr">
                      <a:solidFill>
                        <a:srgbClr val="C00000"/>
                      </a:solidFill>
                      <a:prstDash val="solid"/>
                      <a:round/>
                      <a:headEnd type="none" w="med" len="med"/>
                      <a:tailEnd type="none" w="med" len="med"/>
                    </a:lnR>
                    <a:lnT w="12700" cap="flat" cmpd="sng" algn="ctr">
                      <a:solidFill>
                        <a:srgbClr val="C00000"/>
                      </a:solidFill>
                      <a:prstDash val="solid"/>
                      <a:round/>
                      <a:headEnd type="none" w="med" len="med"/>
                      <a:tailEnd type="none" w="med" len="med"/>
                    </a:lnT>
                    <a:lnB w="12700" cap="flat" cmpd="sng" algn="ctr">
                      <a:solidFill>
                        <a:srgbClr val="C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122121302"/>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438311191"/>
              </p:ext>
            </p:extLst>
          </p:nvPr>
        </p:nvGraphicFramePr>
        <p:xfrm>
          <a:off x="265948" y="944799"/>
          <a:ext cx="4091142" cy="272969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p:cNvGraphicFramePr>
          <p:nvPr>
            <p:extLst>
              <p:ext uri="{D42A27DB-BD31-4B8C-83A1-F6EECF244321}">
                <p14:modId xmlns:p14="http://schemas.microsoft.com/office/powerpoint/2010/main" val="1434307552"/>
              </p:ext>
            </p:extLst>
          </p:nvPr>
        </p:nvGraphicFramePr>
        <p:xfrm>
          <a:off x="265948" y="3763336"/>
          <a:ext cx="4065269" cy="2876614"/>
        </p:xfrm>
        <a:graphic>
          <a:graphicData uri="http://schemas.openxmlformats.org/drawingml/2006/chart">
            <c:chart xmlns:c="http://schemas.openxmlformats.org/drawingml/2006/chart" xmlns:r="http://schemas.openxmlformats.org/officeDocument/2006/relationships" r:id="rId3"/>
          </a:graphicData>
        </a:graphic>
      </p:graphicFrame>
      <p:sp>
        <p:nvSpPr>
          <p:cNvPr id="12" name="Pentagon 11"/>
          <p:cNvSpPr/>
          <p:nvPr/>
        </p:nvSpPr>
        <p:spPr>
          <a:xfrm>
            <a:off x="265948" y="231028"/>
            <a:ext cx="9862790" cy="615097"/>
          </a:xfrm>
          <a:prstGeom prst="homePlate">
            <a:avLst/>
          </a:prstGeom>
        </p:spPr>
        <p:style>
          <a:lnRef idx="2">
            <a:schemeClr val="accent1">
              <a:shade val="50000"/>
            </a:schemeClr>
          </a:lnRef>
          <a:fillRef idx="1003">
            <a:schemeClr val="dk2"/>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IN" sz="1350"/>
          </a:p>
        </p:txBody>
      </p:sp>
      <p:sp>
        <p:nvSpPr>
          <p:cNvPr id="13" name="TextBox 12"/>
          <p:cNvSpPr txBox="1"/>
          <p:nvPr/>
        </p:nvSpPr>
        <p:spPr>
          <a:xfrm>
            <a:off x="506970" y="231028"/>
            <a:ext cx="5652952" cy="584775"/>
          </a:xfrm>
          <a:prstGeom prst="rect">
            <a:avLst/>
          </a:prstGeom>
          <a:noFill/>
        </p:spPr>
        <p:txBody>
          <a:bodyPr wrap="square" rtlCol="0">
            <a:spAutoFit/>
          </a:bodyPr>
          <a:lstStyle/>
          <a:p>
            <a:r>
              <a:rPr lang="en-IN" sz="3200" dirty="0">
                <a:solidFill>
                  <a:schemeClr val="bg1"/>
                </a:solidFill>
                <a:latin typeface="Bahnschrift" panose="020B0502040204020203" pitchFamily="34" charset="0"/>
              </a:rPr>
              <a:t>Analysis and Insights</a:t>
            </a:r>
          </a:p>
        </p:txBody>
      </p:sp>
      <p:sp>
        <p:nvSpPr>
          <p:cNvPr id="15" name="TextBox 14"/>
          <p:cNvSpPr txBox="1"/>
          <p:nvPr/>
        </p:nvSpPr>
        <p:spPr>
          <a:xfrm>
            <a:off x="4528070" y="1147923"/>
            <a:ext cx="3435971" cy="5055230"/>
          </a:xfrm>
          <a:prstGeom prst="rect">
            <a:avLst/>
          </a:prstGeom>
          <a:noFill/>
          <a:ln>
            <a:noFill/>
          </a:ln>
        </p:spPr>
        <p:txBody>
          <a:bodyPr wrap="square" rtlCol="0">
            <a:spAutoFit/>
          </a:bodyPr>
          <a:lstStyle/>
          <a:p>
            <a:pPr marL="285750" indent="-285750">
              <a:lnSpc>
                <a:spcPct val="150000"/>
              </a:lnSpc>
              <a:buClr>
                <a:srgbClr val="C00000"/>
              </a:buClr>
              <a:buFont typeface="Arial" panose="020B0604020202020204" pitchFamily="34" charset="0"/>
              <a:buChar char="•"/>
            </a:pPr>
            <a:r>
              <a:rPr lang="en-IN" sz="1500" dirty="0">
                <a:latin typeface="Bahnschrift" panose="020B0502040204020203" pitchFamily="34" charset="0"/>
                <a:cs typeface="Calibri Light" panose="020F0302020204030204" pitchFamily="34" charset="0"/>
              </a:rPr>
              <a:t>Monthly Sales Trend from April 2019 to Feb 2019 shows that October has the maximum sales </a:t>
            </a:r>
            <a:r>
              <a:rPr lang="en-IN" sz="1500" dirty="0" smtClean="0">
                <a:latin typeface="Bahnschrift" panose="020B0502040204020203" pitchFamily="34" charset="0"/>
                <a:cs typeface="Calibri Light" panose="020F0302020204030204" pitchFamily="34" charset="0"/>
              </a:rPr>
              <a:t>while the months near to this shows slight decline and the reason behind </a:t>
            </a:r>
            <a:r>
              <a:rPr lang="en-IN" sz="1500" dirty="0">
                <a:latin typeface="Bahnschrift" panose="020B0502040204020203" pitchFamily="34" charset="0"/>
                <a:cs typeface="Calibri Light" panose="020F0302020204030204" pitchFamily="34" charset="0"/>
              </a:rPr>
              <a:t>this </a:t>
            </a:r>
            <a:r>
              <a:rPr lang="en-IN" sz="1500" dirty="0" smtClean="0">
                <a:latin typeface="Bahnschrift" panose="020B0502040204020203" pitchFamily="34" charset="0"/>
                <a:cs typeface="Calibri Light" panose="020F0302020204030204" pitchFamily="34" charset="0"/>
              </a:rPr>
              <a:t>could be Dhanteras as the highest sales in October were on October 25, 2019: The day of Dhanteras.</a:t>
            </a:r>
          </a:p>
          <a:p>
            <a:pPr marL="285750" indent="-285750">
              <a:lnSpc>
                <a:spcPct val="150000"/>
              </a:lnSpc>
              <a:buClr>
                <a:srgbClr val="C00000"/>
              </a:buClr>
              <a:buFont typeface="Arial" panose="020B0604020202020204" pitchFamily="34" charset="0"/>
              <a:buChar char="•"/>
            </a:pPr>
            <a:r>
              <a:rPr lang="en-IN" sz="1600" dirty="0" smtClean="0">
                <a:latin typeface="Bahnschrift" panose="020B0502040204020203" pitchFamily="34" charset="0"/>
              </a:rPr>
              <a:t>In the whole year there were few products which remained unsold. Some of them were bought again without selling the previous stock.</a:t>
            </a:r>
            <a:endParaRPr lang="en-IN" sz="1600" dirty="0">
              <a:latin typeface="Bahnschrift" panose="020B0502040204020203" pitchFamily="34" charset="0"/>
            </a:endParaRPr>
          </a:p>
        </p:txBody>
      </p:sp>
      <p:graphicFrame>
        <p:nvGraphicFramePr>
          <p:cNvPr id="25" name="Table 24"/>
          <p:cNvGraphicFramePr>
            <a:graphicFrameLocks noGrp="1"/>
          </p:cNvGraphicFramePr>
          <p:nvPr>
            <p:extLst>
              <p:ext uri="{D42A27DB-BD31-4B8C-83A1-F6EECF244321}">
                <p14:modId xmlns:p14="http://schemas.microsoft.com/office/powerpoint/2010/main" val="3244910385"/>
              </p:ext>
            </p:extLst>
          </p:nvPr>
        </p:nvGraphicFramePr>
        <p:xfrm>
          <a:off x="8132299" y="1095742"/>
          <a:ext cx="3714359" cy="5164133"/>
        </p:xfrm>
        <a:graphic>
          <a:graphicData uri="http://schemas.openxmlformats.org/drawingml/2006/table">
            <a:tbl>
              <a:tblPr>
                <a:tableStyleId>{5DA37D80-6434-44D0-A028-1B22A696006F}</a:tableStyleId>
              </a:tblPr>
              <a:tblGrid>
                <a:gridCol w="2181774"/>
                <a:gridCol w="1532585"/>
              </a:tblGrid>
              <a:tr h="281742">
                <a:tc gridSpan="2">
                  <a:txBody>
                    <a:bodyPr/>
                    <a:lstStyle/>
                    <a:p>
                      <a:pPr algn="ctr" fontAlgn="ctr"/>
                      <a:r>
                        <a:rPr lang="en-US" sz="1400" b="0" u="none" strike="noStrike" dirty="0">
                          <a:effectLst/>
                          <a:latin typeface="Bahnschrift" panose="020B0502040204020203" pitchFamily="34" charset="0"/>
                        </a:rPr>
                        <a:t>Products which were not sold in the whole year</a:t>
                      </a:r>
                      <a:endParaRPr lang="en-US" sz="1400" b="0" i="0" u="none" strike="noStrike" dirty="0">
                        <a:effectLst/>
                        <a:latin typeface="Bahnschrift" panose="020B0502040204020203" pitchFamily="34" charset="0"/>
                      </a:endParaRPr>
                    </a:p>
                  </a:txBody>
                  <a:tcPr marL="9525" marR="9525" marT="9525" marB="0" anchor="ctr">
                    <a:solidFill>
                      <a:schemeClr val="bg1"/>
                    </a:solidFill>
                  </a:tcPr>
                </a:tc>
                <a:tc hMerge="1">
                  <a:txBody>
                    <a:bodyPr/>
                    <a:lstStyle/>
                    <a:p>
                      <a:endParaRPr lang="en-IN"/>
                    </a:p>
                  </a:txBody>
                  <a:tcPr/>
                </a:tc>
              </a:tr>
              <a:tr h="268325">
                <a:tc>
                  <a:txBody>
                    <a:bodyPr/>
                    <a:lstStyle/>
                    <a:p>
                      <a:pPr algn="ctr" fontAlgn="ctr"/>
                      <a:r>
                        <a:rPr lang="en-IN" sz="1200" u="none" strike="noStrike" dirty="0">
                          <a:effectLst/>
                          <a:latin typeface="Bahnschrift" panose="020B0502040204020203" pitchFamily="34" charset="0"/>
                        </a:rPr>
                        <a:t>Product</a:t>
                      </a:r>
                      <a:endParaRPr lang="en-IN" sz="1200" b="1" i="0" u="none" strike="noStrike" dirty="0">
                        <a:solidFill>
                          <a:srgbClr val="FFFFFF"/>
                        </a:solidFill>
                        <a:effectLst/>
                        <a:latin typeface="Bahnschrift" panose="020B0502040204020203" pitchFamily="34" charset="0"/>
                      </a:endParaRPr>
                    </a:p>
                  </a:txBody>
                  <a:tcPr marL="9525" marR="9525" marT="9525" marB="0" anchor="ctr"/>
                </a:tc>
                <a:tc>
                  <a:txBody>
                    <a:bodyPr/>
                    <a:lstStyle/>
                    <a:p>
                      <a:pPr algn="ctr" fontAlgn="ctr"/>
                      <a:r>
                        <a:rPr lang="en-IN" sz="1200" u="none" strike="noStrike" dirty="0">
                          <a:effectLst/>
                          <a:latin typeface="Bahnschrift" panose="020B0502040204020203" pitchFamily="34" charset="0"/>
                        </a:rPr>
                        <a:t>Purchased Quantity</a:t>
                      </a:r>
                      <a:endParaRPr lang="en-IN" sz="1200" b="1" i="0" u="none" strike="noStrike" dirty="0">
                        <a:solidFill>
                          <a:srgbClr val="FFFFFF"/>
                        </a:solidFill>
                        <a:effectLst/>
                        <a:latin typeface="Bahnschrift" panose="020B0502040204020203" pitchFamily="34" charset="0"/>
                      </a:endParaRPr>
                    </a:p>
                  </a:txBody>
                  <a:tcPr marL="9525" marR="9525" marT="9525" marB="0" anchor="ctr"/>
                </a:tc>
              </a:tr>
              <a:tr h="268325">
                <a:tc>
                  <a:txBody>
                    <a:bodyPr/>
                    <a:lstStyle/>
                    <a:p>
                      <a:pPr algn="ctr" fontAlgn="ctr"/>
                      <a:r>
                        <a:rPr lang="en-IN" sz="1100" u="none" strike="noStrike" dirty="0">
                          <a:effectLst/>
                          <a:latin typeface="Bahnschrift" panose="020B0502040204020203" pitchFamily="34" charset="0"/>
                        </a:rPr>
                        <a:t>Fan Somete 2.5 1200 Brown</a:t>
                      </a:r>
                      <a:endParaRPr lang="en-IN" sz="1100" b="0" i="0" u="none" strike="noStrike" dirty="0">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72</a:t>
                      </a:r>
                      <a:endParaRPr lang="en-IN" sz="1100" b="0" i="0" u="none" strike="noStrike">
                        <a:solidFill>
                          <a:srgbClr val="000000"/>
                        </a:solidFill>
                        <a:effectLst/>
                        <a:latin typeface="Bahnschrift" panose="020B0502040204020203" pitchFamily="34" charset="0"/>
                      </a:endParaRPr>
                    </a:p>
                  </a:txBody>
                  <a:tcPr marL="9525" marR="9525" marT="9525" marB="0" anchor="ctr"/>
                </a:tc>
              </a:tr>
              <a:tr h="485669">
                <a:tc>
                  <a:txBody>
                    <a:bodyPr/>
                    <a:lstStyle/>
                    <a:p>
                      <a:pPr algn="ctr" fontAlgn="ctr"/>
                      <a:r>
                        <a:rPr lang="en-US" sz="1100" u="none" strike="noStrike">
                          <a:effectLst/>
                          <a:latin typeface="Bahnschrift" panose="020B0502040204020203" pitchFamily="34" charset="0"/>
                        </a:rPr>
                        <a:t>LED Adore 13W B22 CDL 4 Star Ball Lamp</a:t>
                      </a:r>
                      <a:endParaRPr lang="en-US"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40</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IN" sz="1100" u="none" strike="noStrike">
                          <a:effectLst/>
                          <a:latin typeface="Bahnschrift" panose="020B0502040204020203" pitchFamily="34" charset="0"/>
                        </a:rPr>
                        <a:t>Fans FAB 600 Brown</a:t>
                      </a:r>
                      <a:endParaRPr lang="en-IN"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32</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IN" sz="1100" u="none" strike="noStrike" dirty="0">
                          <a:effectLst/>
                          <a:latin typeface="Bahnschrift" panose="020B0502040204020203" pitchFamily="34" charset="0"/>
                        </a:rPr>
                        <a:t>DT-10 Peeling Knife Small</a:t>
                      </a:r>
                      <a:endParaRPr lang="en-IN" sz="1100" b="0" i="0" u="none" strike="noStrike" dirty="0">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30</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US" sz="1100" u="none" strike="noStrike">
                          <a:effectLst/>
                          <a:latin typeface="Bahnschrift" panose="020B0502040204020203" pitchFamily="34" charset="0"/>
                        </a:rPr>
                        <a:t>KHR Dynor Utility Box Small</a:t>
                      </a:r>
                      <a:endParaRPr lang="en-US"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25</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US" sz="1100" u="none" strike="noStrike">
                          <a:effectLst/>
                          <a:latin typeface="Bahnschrift" panose="020B0502040204020203" pitchFamily="34" charset="0"/>
                        </a:rPr>
                        <a:t>Link Pad Lock Round 65MM BCP</a:t>
                      </a:r>
                      <a:endParaRPr lang="en-US"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25</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US" sz="1100" u="none" strike="noStrike">
                          <a:effectLst/>
                          <a:latin typeface="Bahnschrift" panose="020B0502040204020203" pitchFamily="34" charset="0"/>
                        </a:rPr>
                        <a:t>Link Pad Lock Round 50MM BCP</a:t>
                      </a:r>
                      <a:endParaRPr lang="en-US"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25</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US" sz="1100" u="none" strike="noStrike">
                          <a:effectLst/>
                          <a:latin typeface="Bahnschrift" panose="020B0502040204020203" pitchFamily="34" charset="0"/>
                        </a:rPr>
                        <a:t>Fire Gas Lighter With Knife</a:t>
                      </a:r>
                      <a:endParaRPr lang="en-US"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25</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IN" sz="1100" u="none" strike="noStrike">
                          <a:effectLst/>
                          <a:latin typeface="Bahnschrift" panose="020B0502040204020203" pitchFamily="34" charset="0"/>
                        </a:rPr>
                        <a:t>Paring Knives </a:t>
                      </a:r>
                      <a:endParaRPr lang="en-IN"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25</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IN" sz="1100" u="none" strike="noStrike">
                          <a:effectLst/>
                          <a:latin typeface="Bahnschrift" panose="020B0502040204020203" pitchFamily="34" charset="0"/>
                        </a:rPr>
                        <a:t>Edge 1200mm Brown CF</a:t>
                      </a:r>
                      <a:endParaRPr lang="en-IN"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24</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IN" sz="1100" u="none" strike="noStrike">
                          <a:effectLst/>
                          <a:latin typeface="Bahnschrift" panose="020B0502040204020203" pitchFamily="34" charset="0"/>
                        </a:rPr>
                        <a:t>SS Utensils(Spoon)</a:t>
                      </a:r>
                      <a:endParaRPr lang="en-IN"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23.74</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IN" sz="1100" u="none" strike="noStrike">
                          <a:effectLst/>
                          <a:latin typeface="Bahnschrift" panose="020B0502040204020203" pitchFamily="34" charset="0"/>
                        </a:rPr>
                        <a:t>Nano Knife Edge </a:t>
                      </a:r>
                      <a:endParaRPr lang="en-IN"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20</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IN" sz="1100" u="none" strike="noStrike">
                          <a:effectLst/>
                          <a:latin typeface="Bahnschrift" panose="020B0502040204020203" pitchFamily="34" charset="0"/>
                        </a:rPr>
                        <a:t>20W T5 60K Batten</a:t>
                      </a:r>
                      <a:endParaRPr lang="en-IN"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20</a:t>
                      </a:r>
                      <a:endParaRPr lang="en-IN" sz="1100" b="0" i="0" u="none" strike="noStrike">
                        <a:solidFill>
                          <a:srgbClr val="000000"/>
                        </a:solidFill>
                        <a:effectLst/>
                        <a:latin typeface="Bahnschrift" panose="020B0502040204020203" pitchFamily="34" charset="0"/>
                      </a:endParaRPr>
                    </a:p>
                  </a:txBody>
                  <a:tcPr marL="9525" marR="9525" marT="9525" marB="0" anchor="ctr"/>
                </a:tc>
              </a:tr>
              <a:tr h="268325">
                <a:tc>
                  <a:txBody>
                    <a:bodyPr/>
                    <a:lstStyle/>
                    <a:p>
                      <a:pPr algn="ctr" fontAlgn="ctr"/>
                      <a:r>
                        <a:rPr lang="en-IN" sz="1100" u="none" strike="noStrike">
                          <a:effectLst/>
                          <a:latin typeface="Bahnschrift" panose="020B0502040204020203" pitchFamily="34" charset="0"/>
                        </a:rPr>
                        <a:t>DT-13 Peeling Knife Larger</a:t>
                      </a:r>
                      <a:endParaRPr lang="en-IN"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a:effectLst/>
                          <a:latin typeface="Bahnschrift" panose="020B0502040204020203" pitchFamily="34" charset="0"/>
                        </a:rPr>
                        <a:t>20</a:t>
                      </a:r>
                      <a:endParaRPr lang="en-IN" sz="1100" b="0" i="0" u="none" strike="noStrike">
                        <a:solidFill>
                          <a:srgbClr val="000000"/>
                        </a:solidFill>
                        <a:effectLst/>
                        <a:latin typeface="Bahnschrift" panose="020B0502040204020203" pitchFamily="34" charset="0"/>
                      </a:endParaRPr>
                    </a:p>
                  </a:txBody>
                  <a:tcPr marL="9525" marR="9525" marT="9525" marB="0" anchor="ctr"/>
                </a:tc>
              </a:tr>
              <a:tr h="485669">
                <a:tc>
                  <a:txBody>
                    <a:bodyPr/>
                    <a:lstStyle/>
                    <a:p>
                      <a:pPr algn="ctr" fontAlgn="ctr"/>
                      <a:r>
                        <a:rPr lang="en-US" sz="1100" u="none" strike="noStrike">
                          <a:effectLst/>
                          <a:latin typeface="Bahnschrift" panose="020B0502040204020203" pitchFamily="34" charset="0"/>
                        </a:rPr>
                        <a:t>LED Adore 3W B22 CDL Ball Lamp</a:t>
                      </a:r>
                      <a:endParaRPr lang="en-US" sz="1100" b="0" i="0" u="none" strike="noStrike">
                        <a:solidFill>
                          <a:srgbClr val="000000"/>
                        </a:solidFill>
                        <a:effectLst/>
                        <a:latin typeface="Bahnschrift" panose="020B0502040204020203" pitchFamily="34" charset="0"/>
                      </a:endParaRPr>
                    </a:p>
                  </a:txBody>
                  <a:tcPr marL="9525" marR="9525" marT="9525" marB="0" anchor="ctr"/>
                </a:tc>
                <a:tc>
                  <a:txBody>
                    <a:bodyPr/>
                    <a:lstStyle/>
                    <a:p>
                      <a:pPr algn="ctr" fontAlgn="ctr"/>
                      <a:r>
                        <a:rPr lang="en-IN" sz="1100" u="none" strike="noStrike" dirty="0">
                          <a:effectLst/>
                          <a:latin typeface="Bahnschrift" panose="020B0502040204020203" pitchFamily="34" charset="0"/>
                        </a:rPr>
                        <a:t>20</a:t>
                      </a:r>
                      <a:endParaRPr lang="en-IN" sz="1100" b="0" i="0" u="none" strike="noStrike" dirty="0">
                        <a:solidFill>
                          <a:srgbClr val="000000"/>
                        </a:solidFill>
                        <a:effectLst/>
                        <a:latin typeface="Bahnschrift" panose="020B0502040204020203" pitchFamily="34" charset="0"/>
                      </a:endParaRPr>
                    </a:p>
                  </a:txBody>
                  <a:tcPr marL="9525" marR="9525" marT="9525" marB="0" anchor="ctr"/>
                </a:tc>
              </a:tr>
            </a:tbl>
          </a:graphicData>
        </a:graphic>
      </p:graphicFrame>
    </p:spTree>
    <p:extLst>
      <p:ext uri="{BB962C8B-B14F-4D97-AF65-F5344CB8AC3E}">
        <p14:creationId xmlns:p14="http://schemas.microsoft.com/office/powerpoint/2010/main" val="2409634850"/>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Recommendation</a:t>
            </a:r>
            <a:endParaRPr lang="en-IN" dirty="0"/>
          </a:p>
        </p:txBody>
      </p:sp>
      <p:sp>
        <p:nvSpPr>
          <p:cNvPr id="3" name="Content Placeholder 2"/>
          <p:cNvSpPr>
            <a:spLocks noGrp="1"/>
          </p:cNvSpPr>
          <p:nvPr>
            <p:ph idx="1"/>
          </p:nvPr>
        </p:nvSpPr>
        <p:spPr>
          <a:xfrm>
            <a:off x="404950" y="2329181"/>
            <a:ext cx="11351622" cy="4032432"/>
          </a:xfrm>
        </p:spPr>
        <p:txBody>
          <a:bodyPr>
            <a:noAutofit/>
          </a:bodyPr>
          <a:lstStyle/>
          <a:p>
            <a:pPr>
              <a:lnSpc>
                <a:spcPts val="3060"/>
              </a:lnSpc>
            </a:pPr>
            <a:r>
              <a:rPr lang="en-US" sz="2200" dirty="0" smtClean="0">
                <a:latin typeface="Calibri Light" panose="020F0302020204030204" pitchFamily="34" charset="0"/>
                <a:cs typeface="Calibri Light" panose="020F0302020204030204" pitchFamily="34" charset="0"/>
              </a:rPr>
              <a:t>Try to switch to </a:t>
            </a:r>
            <a:r>
              <a:rPr lang="en-US" sz="2200" dirty="0" smtClean="0">
                <a:latin typeface="Bahnschrift" panose="020B0502040204020203" pitchFamily="34" charset="0"/>
                <a:cs typeface="Calibri Light" panose="020F0302020204030204" pitchFamily="34" charset="0"/>
              </a:rPr>
              <a:t>CASH REGISTER </a:t>
            </a:r>
            <a:r>
              <a:rPr lang="en-US" sz="2200" dirty="0" smtClean="0">
                <a:latin typeface="Calibri Light" panose="020F0302020204030204" pitchFamily="34" charset="0"/>
                <a:cs typeface="Calibri Light" panose="020F0302020204030204" pitchFamily="34" charset="0"/>
              </a:rPr>
              <a:t>because:</a:t>
            </a:r>
          </a:p>
          <a:p>
            <a:pPr lvl="1">
              <a:lnSpc>
                <a:spcPts val="3060"/>
              </a:lnSpc>
              <a:buFont typeface="Wingdings" panose="05000000000000000000" pitchFamily="2" charset="2"/>
              <a:buChar char="§"/>
            </a:pPr>
            <a:r>
              <a:rPr lang="en-US" sz="2000" dirty="0" smtClean="0">
                <a:latin typeface="Calibri Light" panose="020F0302020204030204" pitchFamily="34" charset="0"/>
                <a:cs typeface="Calibri Light" panose="020F0302020204030204" pitchFamily="34" charset="0"/>
              </a:rPr>
              <a:t>There were some products which were bought again before even selling the previous stock. The reason when asked was either the product was misplaced in the warehouse or the purchase slip was lost and hence they were not able to store the data.</a:t>
            </a:r>
            <a:endParaRPr lang="en-US" sz="2000" dirty="0">
              <a:latin typeface="Calibri Light" panose="020F0302020204030204" pitchFamily="34" charset="0"/>
              <a:cs typeface="Calibri Light" panose="020F0302020204030204" pitchFamily="34" charset="0"/>
            </a:endParaRPr>
          </a:p>
          <a:p>
            <a:pPr indent="-285750">
              <a:lnSpc>
                <a:spcPts val="3060"/>
              </a:lnSpc>
            </a:pPr>
            <a:r>
              <a:rPr lang="en-US" sz="2200" b="1" dirty="0" smtClean="0">
                <a:latin typeface="Calibri Light" panose="020F0302020204030204" pitchFamily="34" charset="0"/>
                <a:cs typeface="Calibri Light" panose="020F0302020204030204" pitchFamily="34" charset="0"/>
              </a:rPr>
              <a:t>P</a:t>
            </a:r>
            <a:r>
              <a:rPr lang="en-US" sz="2200" dirty="0" smtClean="0">
                <a:latin typeface="Bahnschrift" panose="020B0502040204020203" pitchFamily="34" charset="0"/>
                <a:cs typeface="Calibri Light" panose="020F0302020204030204" pitchFamily="34" charset="0"/>
              </a:rPr>
              <a:t>roviding small discounts or schemes:</a:t>
            </a:r>
          </a:p>
          <a:p>
            <a:pPr lvl="1">
              <a:lnSpc>
                <a:spcPts val="3060"/>
              </a:lnSpc>
              <a:buFont typeface="Wingdings" panose="05000000000000000000" pitchFamily="2" charset="2"/>
              <a:buChar char="§"/>
            </a:pPr>
            <a:r>
              <a:rPr lang="en-US" sz="2000" dirty="0" smtClean="0">
                <a:latin typeface="Calibri Light" panose="020F0302020204030204" pitchFamily="34" charset="0"/>
                <a:cs typeface="Calibri Light" panose="020F0302020204030204" pitchFamily="34" charset="0"/>
              </a:rPr>
              <a:t>Specially</a:t>
            </a:r>
            <a:r>
              <a:rPr lang="en-US" sz="2000" dirty="0" smtClean="0">
                <a:latin typeface="Bahnschrift" panose="020B0502040204020203" pitchFamily="34" charset="0"/>
                <a:cs typeface="Calibri Light" panose="020F0302020204030204" pitchFamily="34" charset="0"/>
              </a:rPr>
              <a:t> </a:t>
            </a:r>
            <a:r>
              <a:rPr lang="en-US" sz="2000" dirty="0" smtClean="0">
                <a:latin typeface="Calibri Light" panose="020F0302020204030204" pitchFamily="34" charset="0"/>
                <a:cs typeface="Calibri Light" panose="020F0302020204030204" pitchFamily="34" charset="0"/>
              </a:rPr>
              <a:t>in September</a:t>
            </a:r>
            <a:r>
              <a:rPr lang="en-US" sz="2000" dirty="0" smtClean="0">
                <a:latin typeface="Bahnschrift" panose="020B0502040204020203" pitchFamily="34" charset="0"/>
                <a:cs typeface="Calibri Light" panose="020F0302020204030204" pitchFamily="34" charset="0"/>
              </a:rPr>
              <a:t> </a:t>
            </a:r>
            <a:r>
              <a:rPr lang="en-US" sz="2000" dirty="0" smtClean="0">
                <a:latin typeface="Calibri Light" panose="020F0302020204030204" pitchFamily="34" charset="0"/>
                <a:cs typeface="Calibri Light" panose="020F0302020204030204" pitchFamily="34" charset="0"/>
              </a:rPr>
              <a:t>like shop for Rs. 4000+ products now and get 10% off on Dhanteras can be beneficial because the sales before and after Dhanteras are low. Most of the large margin products will lie in Rs. 4000+ category and hence will not affect the profit much. Not only that because of such schemes people will prefer to buy from this shop on Dhanteras</a:t>
            </a:r>
            <a:r>
              <a:rPr lang="en-US" sz="2000" dirty="0">
                <a:latin typeface="Calibri Light" panose="020F0302020204030204" pitchFamily="34" charset="0"/>
                <a:cs typeface="Calibri Light" panose="020F0302020204030204" pitchFamily="34" charset="0"/>
              </a:rPr>
              <a:t> </a:t>
            </a:r>
            <a:r>
              <a:rPr lang="en-US" sz="2000" dirty="0" smtClean="0">
                <a:latin typeface="Calibri Light" panose="020F0302020204030204" pitchFamily="34" charset="0"/>
                <a:cs typeface="Calibri Light" panose="020F0302020204030204" pitchFamily="34" charset="0"/>
              </a:rPr>
              <a:t>leading to more profit.</a:t>
            </a:r>
            <a:endParaRPr lang="en-US" sz="20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60496776"/>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 Diagonal Corner Rectangle 1"/>
          <p:cNvSpPr/>
          <p:nvPr/>
        </p:nvSpPr>
        <p:spPr>
          <a:xfrm>
            <a:off x="1593668" y="1737360"/>
            <a:ext cx="8621486" cy="3122023"/>
          </a:xfrm>
          <a:prstGeom prst="round2DiagRect">
            <a:avLst/>
          </a:prstGeom>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IN"/>
          </a:p>
        </p:txBody>
      </p:sp>
      <p:sp>
        <p:nvSpPr>
          <p:cNvPr id="3" name="TextBox 2"/>
          <p:cNvSpPr txBox="1"/>
          <p:nvPr/>
        </p:nvSpPr>
        <p:spPr>
          <a:xfrm>
            <a:off x="2599509" y="2468880"/>
            <a:ext cx="7040880" cy="1446550"/>
          </a:xfrm>
          <a:prstGeom prst="rect">
            <a:avLst/>
          </a:prstGeom>
          <a:noFill/>
        </p:spPr>
        <p:txBody>
          <a:bodyPr wrap="square" rtlCol="0">
            <a:spAutoFit/>
          </a:bodyPr>
          <a:lstStyle/>
          <a:p>
            <a:r>
              <a:rPr lang="en-US" sz="8800" dirty="0" smtClean="0">
                <a:solidFill>
                  <a:schemeClr val="bg1"/>
                </a:solidFill>
                <a:latin typeface="Bahnschrift" panose="020B0502040204020203" pitchFamily="34" charset="0"/>
              </a:rPr>
              <a:t>THANK YOU !!</a:t>
            </a:r>
            <a:endParaRPr lang="en-IN" sz="8800" dirty="0">
              <a:solidFill>
                <a:schemeClr val="bg1"/>
              </a:solidFill>
              <a:latin typeface="Bahnschrift" panose="020B0502040204020203" pitchFamily="34" charset="0"/>
            </a:endParaRPr>
          </a:p>
        </p:txBody>
      </p:sp>
    </p:spTree>
    <p:extLst>
      <p:ext uri="{BB962C8B-B14F-4D97-AF65-F5344CB8AC3E}">
        <p14:creationId xmlns:p14="http://schemas.microsoft.com/office/powerpoint/2010/main" val="857985592"/>
      </p:ext>
    </p:extLst>
  </p:cSld>
  <p:clrMapOvr>
    <a:masterClrMapping/>
  </p:clrMapOvr>
  <p:transition spd="slow">
    <p:push dir="u"/>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docProps/app.xml><?xml version="1.0" encoding="utf-8"?>
<Properties xmlns="http://schemas.openxmlformats.org/officeDocument/2006/extended-properties" xmlns:vt="http://schemas.openxmlformats.org/officeDocument/2006/docPropsVTypes">
  <Template>Ion Boardroom</Template>
  <TotalTime>569</TotalTime>
  <Words>729</Words>
  <Application>Microsoft Office PowerPoint</Application>
  <PresentationFormat>Widescreen</PresentationFormat>
  <Paragraphs>154</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Bahnschrift</vt:lpstr>
      <vt:lpstr>Calibri Light</vt:lpstr>
      <vt:lpstr>Century Gothic</vt:lpstr>
      <vt:lpstr>Wingdings</vt:lpstr>
      <vt:lpstr>Wingdings 3</vt:lpstr>
      <vt:lpstr>Ion Boardroom</vt:lpstr>
      <vt:lpstr>SALES TREND ANALYSIS OF XYZ TRADERS</vt:lpstr>
      <vt:lpstr>About XYZ Traders</vt:lpstr>
      <vt:lpstr>Data collection</vt:lpstr>
      <vt:lpstr>PowerPoint Presentation</vt:lpstr>
      <vt:lpstr>PowerPoint Presentation</vt:lpstr>
      <vt:lpstr>Recommendation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BDM Project</dc:title>
  <dc:creator>Nikita Sharma</dc:creator>
  <cp:lastModifiedBy>Nikita Sharma</cp:lastModifiedBy>
  <cp:revision>53</cp:revision>
  <dcterms:created xsi:type="dcterms:W3CDTF">2021-12-01T11:37:42Z</dcterms:created>
  <dcterms:modified xsi:type="dcterms:W3CDTF">2022-01-26T15:28:31Z</dcterms:modified>
</cp:coreProperties>
</file>

<file path=docProps/thumbnail.jpeg>
</file>